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71" r:id="rId3"/>
    <p:sldId id="257" r:id="rId4"/>
    <p:sldId id="272" r:id="rId5"/>
    <p:sldId id="259" r:id="rId6"/>
    <p:sldId id="277" r:id="rId7"/>
    <p:sldId id="260" r:id="rId8"/>
    <p:sldId id="261" r:id="rId9"/>
    <p:sldId id="275" r:id="rId10"/>
    <p:sldId id="262" r:id="rId11"/>
    <p:sldId id="278" r:id="rId12"/>
    <p:sldId id="263" r:id="rId13"/>
    <p:sldId id="279" r:id="rId14"/>
    <p:sldId id="264" r:id="rId15"/>
    <p:sldId id="276" r:id="rId16"/>
    <p:sldId id="265" r:id="rId17"/>
    <p:sldId id="280" r:id="rId18"/>
    <p:sldId id="266" r:id="rId19"/>
    <p:sldId id="267" r:id="rId20"/>
    <p:sldId id="268" r:id="rId21"/>
    <p:sldId id="269" r:id="rId22"/>
    <p:sldId id="273"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162AF-589D-4B8C-8B51-A99A01E20ED5}" type="datetimeFigureOut">
              <a:rPr lang="tr-TR" smtClean="0"/>
              <a:t>22.05.2020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803C9-ED37-4878-9F88-9B016554C34F}" type="slidenum">
              <a:rPr lang="tr-TR" smtClean="0"/>
              <a:t>‹#›</a:t>
            </a:fld>
            <a:endParaRPr lang="tr-TR"/>
          </a:p>
        </p:txBody>
      </p:sp>
    </p:spTree>
    <p:extLst>
      <p:ext uri="{BB962C8B-B14F-4D97-AF65-F5344CB8AC3E}">
        <p14:creationId xmlns:p14="http://schemas.microsoft.com/office/powerpoint/2010/main" val="47037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302AD0A-8DBD-4475-BEEA-8F98322E101B}" type="datetimeFigureOut">
              <a:rPr lang="tr-TR" smtClean="0"/>
              <a:t>22.05.2020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D3C8CD-6A86-443E-8E47-30EA85ACEF0F}" type="slidenum">
              <a:rPr lang="tr-TR" smtClean="0"/>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302AD0A-8DBD-4475-BEEA-8F98322E101B}" type="datetimeFigureOut">
              <a:rPr lang="tr-TR" smtClean="0"/>
              <a:t>22.05.2020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302AD0A-8DBD-4475-BEEA-8F98322E101B}" type="datetimeFigureOut">
              <a:rPr lang="tr-TR" smtClean="0"/>
              <a:t>22.05.2020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6302AD0A-8DBD-4475-BEEA-8F98322E101B}" type="datetimeFigureOut">
              <a:rPr lang="tr-TR" smtClean="0"/>
              <a:t>22.05.2020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D3C8CD-6A86-443E-8E47-30EA85ACEF0F}" type="slidenum">
              <a:rPr lang="tr-TR" smtClean="0"/>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302AD0A-8DBD-4475-BEEA-8F98322E101B}" type="datetimeFigureOut">
              <a:rPr lang="tr-TR" smtClean="0"/>
              <a:t>22.05.2020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6302AD0A-8DBD-4475-BEEA-8F98322E101B}" type="datetimeFigureOut">
              <a:rPr lang="tr-TR" smtClean="0"/>
              <a:t>22.05.2020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6302AD0A-8DBD-4475-BEEA-8F98322E101B}" type="datetimeFigureOut">
              <a:rPr lang="tr-TR" smtClean="0"/>
              <a:t>22.05.2020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302AD0A-8DBD-4475-BEEA-8F98322E101B}" type="datetimeFigureOut">
              <a:rPr lang="tr-TR" smtClean="0"/>
              <a:t>22.05.2020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2AD0A-8DBD-4475-BEEA-8F98322E101B}" type="datetimeFigureOut">
              <a:rPr lang="tr-TR" smtClean="0"/>
              <a:t>22.05.2020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302AD0A-8DBD-4475-BEEA-8F98322E101B}" type="datetimeFigureOut">
              <a:rPr lang="tr-TR" smtClean="0"/>
              <a:t>22.05.2020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302AD0A-8DBD-4475-BEEA-8F98322E101B}" type="datetimeFigureOut">
              <a:rPr lang="tr-TR" smtClean="0"/>
              <a:t>22.05.2020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D3C8CD-6A86-443E-8E47-30EA85ACEF0F}"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302AD0A-8DBD-4475-BEEA-8F98322E101B}" type="datetimeFigureOut">
              <a:rPr lang="tr-TR" smtClean="0"/>
              <a:t>22.05.2020</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1D3C8CD-6A86-443E-8E47-30EA85ACEF0F}"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sp>
        <p:nvSpPr>
          <p:cNvPr id="2" name="Başlık 1"/>
          <p:cNvSpPr>
            <a:spLocks noGrp="1"/>
          </p:cNvSpPr>
          <p:nvPr>
            <p:ph type="ctrTitle"/>
          </p:nvPr>
        </p:nvSpPr>
        <p:spPr>
          <a:xfrm>
            <a:off x="685800" y="260649"/>
            <a:ext cx="7772400" cy="936103"/>
          </a:xfrm>
        </p:spPr>
        <p:txBody>
          <a:bodyPr/>
          <a:lstStyle/>
          <a:p>
            <a:r>
              <a:rPr lang="tr-TR" b="1" dirty="0" smtClean="0"/>
              <a:t>MODA TASARIM TEKNOLOJİLERİ ALANI</a:t>
            </a:r>
            <a:endParaRPr lang="tr-TR"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700808"/>
            <a:ext cx="892899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DUMAN-Senden daha güzel _ karaoke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884938853"/>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751344"/>
            <a:ext cx="8496944" cy="4893647"/>
          </a:xfrm>
          <a:prstGeom prst="rect">
            <a:avLst/>
          </a:prstGeom>
        </p:spPr>
        <p:txBody>
          <a:bodyPr wrap="square">
            <a:spAutoFit/>
          </a:bodyPr>
          <a:lstStyle/>
          <a:p>
            <a:r>
              <a:rPr lang="tr-TR" sz="2400" dirty="0" smtClean="0"/>
              <a:t>Bu doğrultuda Moda Tasarım Teknolojileri alanı ve alan altında yer alan mesleklerde ulusal ve uluslararası düzeyde standartlara uygun örgün öğretim programı hazırlanmıştır. Bu programda öğrenciye; mesleki gelişim, uygulama teknikleri, kalıp hazırlama teknikleri ve giysi teknik çizimleri ile ilgili bilgi, beceri ve yetkinliklerin yanı sıra:</a:t>
            </a:r>
          </a:p>
          <a:p>
            <a:endParaRPr lang="tr-TR" sz="2400" dirty="0" smtClean="0"/>
          </a:p>
          <a:p>
            <a:r>
              <a:rPr lang="tr-TR" sz="2400" dirty="0" smtClean="0"/>
              <a:t> · Modelistlik dalında; giysi kalıpları, giysi üretimi, </a:t>
            </a:r>
            <a:r>
              <a:rPr lang="tr-TR" sz="2400" dirty="0" err="1" smtClean="0"/>
              <a:t>drapaj</a:t>
            </a:r>
            <a:r>
              <a:rPr lang="tr-TR" sz="2400" dirty="0" smtClean="0"/>
              <a:t> yöntemiyle kalıp hazırlama, bilgisayar destekli kalıp hazırlama, tasarım ve model araştırmaları, üretim organizasyonu ve kalite kontrol,</a:t>
            </a:r>
          </a:p>
          <a:p>
            <a:endParaRPr lang="tr-TR" sz="2400" dirty="0" smtClean="0"/>
          </a:p>
          <a:p>
            <a:r>
              <a:rPr lang="tr-TR" sz="2400" dirty="0" smtClean="0"/>
              <a:t>· Deri Giyim dalında; deri giysi üretimi, deri giysi kalıpları, deri teknolojisi, tasarım ve model araştırmaları, deri kalite kontrol, iş ve üretim organizasyonu,</a:t>
            </a:r>
            <a:endParaRPr lang="tr-TR" sz="2400" dirty="0"/>
          </a:p>
        </p:txBody>
      </p:sp>
    </p:spTree>
    <p:extLst>
      <p:ext uri="{BB962C8B-B14F-4D97-AF65-F5344CB8AC3E}">
        <p14:creationId xmlns:p14="http://schemas.microsoft.com/office/powerpoint/2010/main" val="1740504633"/>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ia Tasarım Bebe-Çocuk Giyim Modelistlik Kursu Jile Kalıbı Çizi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33287"/>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305342"/>
            <a:ext cx="8424936" cy="4524315"/>
          </a:xfrm>
          <a:prstGeom prst="rect">
            <a:avLst/>
          </a:prstGeom>
        </p:spPr>
        <p:txBody>
          <a:bodyPr wrap="square">
            <a:spAutoFit/>
          </a:bodyPr>
          <a:lstStyle/>
          <a:p>
            <a:r>
              <a:rPr lang="tr-TR" sz="2400" dirty="0" smtClean="0"/>
              <a:t>· Erkek Terziliği dalında; erkek giysi dikimi, erkek terzi kalıpları, tasarım ve model araştırmaları, giysi onarımı, iş yeri planı ve üretim organizasyonu,</a:t>
            </a:r>
          </a:p>
          <a:p>
            <a:endParaRPr lang="tr-TR" sz="2400" dirty="0" smtClean="0"/>
          </a:p>
          <a:p>
            <a:r>
              <a:rPr lang="tr-TR" sz="2400" dirty="0" smtClean="0"/>
              <a:t>· Kadın Terziliği dalında; kadın giysi dikimi, kadın terzi kalıpları, </a:t>
            </a:r>
            <a:r>
              <a:rPr lang="tr-TR" sz="2400" dirty="0" err="1" smtClean="0"/>
              <a:t>drapaj</a:t>
            </a:r>
            <a:r>
              <a:rPr lang="tr-TR" sz="2400" dirty="0" smtClean="0"/>
              <a:t> yöntemiyle kalıp hazırlama, tasarım ve model araştırmaları, giysi onarımı, iş yeri planı ve üretim organizasyonu,</a:t>
            </a:r>
          </a:p>
          <a:p>
            <a:endParaRPr lang="tr-TR" sz="2400" dirty="0" smtClean="0"/>
          </a:p>
          <a:p>
            <a:r>
              <a:rPr lang="tr-TR" sz="2400" dirty="0" smtClean="0"/>
              <a:t>· Hazır Giyim Model </a:t>
            </a:r>
            <a:r>
              <a:rPr lang="tr-TR" sz="2400" dirty="0" err="1" smtClean="0"/>
              <a:t>Makineciliği</a:t>
            </a:r>
            <a:r>
              <a:rPr lang="tr-TR" sz="2400" dirty="0" smtClean="0"/>
              <a:t> dalında; model </a:t>
            </a:r>
            <a:r>
              <a:rPr lang="tr-TR" sz="2400" dirty="0" err="1" smtClean="0"/>
              <a:t>makinecilikte</a:t>
            </a:r>
            <a:r>
              <a:rPr lang="tr-TR" sz="2400" dirty="0" smtClean="0"/>
              <a:t> üretim, model </a:t>
            </a:r>
            <a:r>
              <a:rPr lang="tr-TR" sz="2400" dirty="0" err="1" smtClean="0"/>
              <a:t>makinecilikte</a:t>
            </a:r>
            <a:r>
              <a:rPr lang="tr-TR" sz="2400" dirty="0" smtClean="0"/>
              <a:t> kalıp, bilgisayar destekli kalıp hazırlama, tasarım ve model araştırmaları, üretim organizasyonu ve kalite kontrol,</a:t>
            </a:r>
            <a:endParaRPr lang="tr-TR" sz="2400" dirty="0"/>
          </a:p>
        </p:txBody>
      </p:sp>
    </p:spTree>
    <p:extLst>
      <p:ext uri="{BB962C8B-B14F-4D97-AF65-F5344CB8AC3E}">
        <p14:creationId xmlns:p14="http://schemas.microsoft.com/office/powerpoint/2010/main" val="2640578057"/>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ice draping | Kıyafet, Akşamüstü giysileri, Elb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8"/>
            <a:ext cx="4283968" cy="68317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youtube.com/watch?v=QNYcZX7mW58 | Thời t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
            <a:ext cx="4860032"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96914"/>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720840"/>
            <a:ext cx="8496944" cy="3416320"/>
          </a:xfrm>
          <a:prstGeom prst="rect">
            <a:avLst/>
          </a:prstGeom>
        </p:spPr>
        <p:txBody>
          <a:bodyPr wrap="square">
            <a:spAutoFit/>
          </a:bodyPr>
          <a:lstStyle/>
          <a:p>
            <a:r>
              <a:rPr lang="tr-TR" sz="2400" dirty="0" smtClean="0"/>
              <a:t>· İç Giyim Modelistliği dalında; iç giyim kalıpları, iç giyim üretimi, tasarım ve model araştırmaları, üretim organizasyonu ve kalite kontrol, bilgisayarla iç giyim kalıpları hazırlama,</a:t>
            </a:r>
          </a:p>
          <a:p>
            <a:endParaRPr lang="tr-TR" sz="2400" dirty="0" smtClean="0"/>
          </a:p>
          <a:p>
            <a:r>
              <a:rPr lang="tr-TR" sz="2400" dirty="0" smtClean="0"/>
              <a:t>· Konfeksiyon Makineleri Bakım Onarım dalında; konfeksiyon makineleri mekaniği, temel el işlemleri, konfeksiyon bakım meslek resmi, elektrik-elektronik temel uygulamaları, bakım planlaması, </a:t>
            </a:r>
            <a:r>
              <a:rPr lang="tr-TR" sz="2400" dirty="0" err="1" smtClean="0"/>
              <a:t>pnömatik</a:t>
            </a:r>
            <a:r>
              <a:rPr lang="tr-TR" sz="2400" dirty="0" smtClean="0"/>
              <a:t> bakım onarım ile ilgili bilgi, beceri ve yetkinliklerin kazandırılması hedeflenmektedir.</a:t>
            </a:r>
            <a:endParaRPr lang="tr-TR" sz="2400" dirty="0"/>
          </a:p>
        </p:txBody>
      </p:sp>
    </p:spTree>
    <p:extLst>
      <p:ext uri="{BB962C8B-B14F-4D97-AF65-F5344CB8AC3E}">
        <p14:creationId xmlns:p14="http://schemas.microsoft.com/office/powerpoint/2010/main" val="358368668"/>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109017"/>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9"/>
            <a:ext cx="8856984" cy="6709529"/>
          </a:xfrm>
          <a:prstGeom prst="rect">
            <a:avLst/>
          </a:prstGeom>
        </p:spPr>
        <p:txBody>
          <a:bodyPr wrap="square">
            <a:spAutoFit/>
          </a:bodyPr>
          <a:lstStyle/>
          <a:p>
            <a:pPr algn="ctr"/>
            <a:r>
              <a:rPr lang="tr-TR" sz="2400" b="1" dirty="0" smtClean="0"/>
              <a:t>BELGELENDİRME</a:t>
            </a:r>
          </a:p>
          <a:p>
            <a:r>
              <a:rPr lang="tr-TR" sz="2800" dirty="0" smtClean="0"/>
              <a:t> </a:t>
            </a:r>
            <a:r>
              <a:rPr lang="tr-TR" sz="3600" dirty="0" smtClean="0"/>
              <a:t>Mezun olan öğrenciye, alan ve dalını gösteren diploma ve iş yeri açma belgesi verilmektedir. Mesleki ve teknik ortaöğretim programlarından mezun olanlardan isteyenlere, Türkiye Yeterlilikler Çerçevesi kapsamında, öğrenim süresince kazandıkları temel yeterlilikler hakkında bilgiler içeren </a:t>
            </a:r>
            <a:r>
              <a:rPr lang="tr-TR" sz="3600" dirty="0" err="1" smtClean="0"/>
              <a:t>Europass</a:t>
            </a:r>
            <a:r>
              <a:rPr lang="tr-TR" sz="3600" dirty="0" smtClean="0"/>
              <a:t> sertifika / diploma ekiyle alınan ve başarılan modüller, mesleki eğitim gördüğü veya stajını yaptığı işletmenin adını gösterir belge düzenlenir.</a:t>
            </a:r>
          </a:p>
          <a:p>
            <a:endParaRPr lang="tr-TR" sz="2800" dirty="0" smtClean="0"/>
          </a:p>
          <a:p>
            <a:r>
              <a:rPr lang="tr-TR" dirty="0" smtClean="0"/>
              <a:t> </a:t>
            </a:r>
            <a:endParaRPr lang="tr-TR" dirty="0"/>
          </a:p>
        </p:txBody>
      </p:sp>
    </p:spTree>
    <p:extLst>
      <p:ext uri="{BB962C8B-B14F-4D97-AF65-F5344CB8AC3E}">
        <p14:creationId xmlns:p14="http://schemas.microsoft.com/office/powerpoint/2010/main" val="3413991409"/>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ızlı moda, ucuz giysi, ağır be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457981"/>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9653"/>
            <a:ext cx="8352928" cy="6432530"/>
          </a:xfrm>
          <a:prstGeom prst="rect">
            <a:avLst/>
          </a:prstGeom>
        </p:spPr>
        <p:txBody>
          <a:bodyPr wrap="square">
            <a:spAutoFit/>
          </a:bodyPr>
          <a:lstStyle/>
          <a:p>
            <a:endParaRPr lang="tr-TR" dirty="0" smtClean="0"/>
          </a:p>
          <a:p>
            <a:endParaRPr lang="tr-TR" dirty="0"/>
          </a:p>
          <a:p>
            <a:r>
              <a:rPr lang="tr-TR" b="1" dirty="0" smtClean="0"/>
              <a:t>MESLEĞİN GEREKTİRDİĞİ ÖZELLİKLER</a:t>
            </a:r>
          </a:p>
          <a:p>
            <a:endParaRPr lang="tr-TR" dirty="0" smtClean="0"/>
          </a:p>
          <a:p>
            <a:r>
              <a:rPr lang="tr-TR" dirty="0" smtClean="0"/>
              <a:t> </a:t>
            </a:r>
            <a:r>
              <a:rPr lang="tr-TR" sz="2000" dirty="0" smtClean="0"/>
              <a:t>1.       Temel matematik bilgisine sahip,</a:t>
            </a:r>
          </a:p>
          <a:p>
            <a:endParaRPr lang="tr-TR" sz="2000" dirty="0" smtClean="0"/>
          </a:p>
          <a:p>
            <a:r>
              <a:rPr lang="tr-TR" sz="2000" dirty="0" smtClean="0"/>
              <a:t>2.       Uzay ve şekil ilişkilerini görebilen,</a:t>
            </a:r>
          </a:p>
          <a:p>
            <a:endParaRPr lang="tr-TR" sz="2000" dirty="0" smtClean="0"/>
          </a:p>
          <a:p>
            <a:r>
              <a:rPr lang="tr-TR" sz="2000" dirty="0" smtClean="0"/>
              <a:t>3.       Geneli ve ayrıntıyı algılayabilen,</a:t>
            </a:r>
          </a:p>
          <a:p>
            <a:endParaRPr lang="tr-TR" sz="2000" dirty="0" smtClean="0"/>
          </a:p>
          <a:p>
            <a:r>
              <a:rPr lang="tr-TR" sz="2000" dirty="0" smtClean="0"/>
              <a:t>4.       Araç gereç kullanma becerisine sahip,</a:t>
            </a:r>
          </a:p>
          <a:p>
            <a:endParaRPr lang="tr-TR" sz="2000" dirty="0" smtClean="0"/>
          </a:p>
          <a:p>
            <a:r>
              <a:rPr lang="tr-TR" sz="2000" dirty="0" smtClean="0"/>
              <a:t>5.       Yoğun çalışma temposuna ayak uydurabilecek,</a:t>
            </a:r>
          </a:p>
          <a:p>
            <a:endParaRPr lang="tr-TR" sz="2000" dirty="0" smtClean="0"/>
          </a:p>
          <a:p>
            <a:r>
              <a:rPr lang="tr-TR" sz="2000" dirty="0" smtClean="0"/>
              <a:t>6.       Üç boyutlu giysiyi 2 boyuta indirerek kalıbını çıkarabilen,</a:t>
            </a:r>
          </a:p>
          <a:p>
            <a:endParaRPr lang="tr-TR" sz="2000" dirty="0" smtClean="0"/>
          </a:p>
          <a:p>
            <a:r>
              <a:rPr lang="tr-TR" sz="2000" dirty="0" smtClean="0"/>
              <a:t>7.       Kalıbını çıkardığı giysinin dikim aşamasında da gerekli teknik bilgiye sahip,</a:t>
            </a:r>
          </a:p>
          <a:p>
            <a:endParaRPr lang="tr-TR" sz="2000" dirty="0" smtClean="0"/>
          </a:p>
          <a:p>
            <a:r>
              <a:rPr lang="tr-TR" sz="2000" dirty="0" smtClean="0"/>
              <a:t>8.       Başkalarıyla uyumlu çalışma özelliği olan kimseler olmalıdır.</a:t>
            </a:r>
          </a:p>
          <a:p>
            <a:endParaRPr lang="tr-TR" sz="2000" dirty="0" smtClean="0"/>
          </a:p>
          <a:p>
            <a:r>
              <a:rPr lang="tr-TR" sz="2000" dirty="0" smtClean="0"/>
              <a:t> </a:t>
            </a:r>
            <a:endParaRPr lang="tr-TR" sz="2000" dirty="0"/>
          </a:p>
        </p:txBody>
      </p:sp>
    </p:spTree>
    <p:extLst>
      <p:ext uri="{BB962C8B-B14F-4D97-AF65-F5344CB8AC3E}">
        <p14:creationId xmlns:p14="http://schemas.microsoft.com/office/powerpoint/2010/main" val="515642518"/>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51344"/>
            <a:ext cx="8568952" cy="5324535"/>
          </a:xfrm>
          <a:prstGeom prst="rect">
            <a:avLst/>
          </a:prstGeom>
        </p:spPr>
        <p:txBody>
          <a:bodyPr wrap="square">
            <a:spAutoFit/>
          </a:bodyPr>
          <a:lstStyle/>
          <a:p>
            <a:r>
              <a:rPr lang="tr-TR" sz="2000" b="1" dirty="0" smtClean="0"/>
              <a:t>İSTİHDAM ALANLARI</a:t>
            </a:r>
          </a:p>
          <a:p>
            <a:endParaRPr lang="tr-TR" sz="2000" dirty="0" smtClean="0"/>
          </a:p>
          <a:p>
            <a:r>
              <a:rPr lang="tr-TR" sz="2000" dirty="0" smtClean="0"/>
              <a:t>Giyim üretim teknolojisi alanından mezun olan öğrenciler, seçtikleri dal/meslekte kazandıkları yeterlikler doğrultusunda;</a:t>
            </a:r>
          </a:p>
          <a:p>
            <a:endParaRPr lang="tr-TR" sz="2000" dirty="0" smtClean="0"/>
          </a:p>
          <a:p>
            <a:r>
              <a:rPr lang="tr-TR" sz="2000" dirty="0" smtClean="0"/>
              <a:t>1. Atölyeler,</a:t>
            </a:r>
          </a:p>
          <a:p>
            <a:endParaRPr lang="tr-TR" sz="2000" dirty="0" smtClean="0"/>
          </a:p>
          <a:p>
            <a:r>
              <a:rPr lang="tr-TR" sz="2000" dirty="0" smtClean="0"/>
              <a:t>2. Hazır giyim işletmeleri,</a:t>
            </a:r>
          </a:p>
          <a:p>
            <a:endParaRPr lang="tr-TR" sz="2000" dirty="0" smtClean="0"/>
          </a:p>
          <a:p>
            <a:r>
              <a:rPr lang="tr-TR" sz="2000" dirty="0" smtClean="0"/>
              <a:t>3. Modaevi-butik,</a:t>
            </a:r>
          </a:p>
          <a:p>
            <a:endParaRPr lang="tr-TR" sz="2000" dirty="0" smtClean="0"/>
          </a:p>
          <a:p>
            <a:r>
              <a:rPr lang="tr-TR" sz="2000" dirty="0" smtClean="0"/>
              <a:t>4. Makine ithalatı yapan firmalar,</a:t>
            </a:r>
          </a:p>
          <a:p>
            <a:endParaRPr lang="tr-TR" sz="2000" dirty="0" smtClean="0"/>
          </a:p>
          <a:p>
            <a:r>
              <a:rPr lang="tr-TR" sz="2000" dirty="0" smtClean="0"/>
              <a:t>5. Kendi iş yerleri</a:t>
            </a:r>
          </a:p>
          <a:p>
            <a:endParaRPr lang="tr-TR" sz="2000" dirty="0" smtClean="0"/>
          </a:p>
          <a:p>
            <a:r>
              <a:rPr lang="tr-TR" sz="2000" dirty="0" smtClean="0"/>
              <a:t>6. Üretim, Planlama, Pazarlama, Kalite Kontrol, Araştırma – Geliştirme. Tasarım </a:t>
            </a:r>
            <a:r>
              <a:rPr lang="tr-TR" sz="2000" dirty="0" err="1" smtClean="0"/>
              <a:t>v.b</a:t>
            </a:r>
            <a:r>
              <a:rPr lang="tr-TR" sz="2000" dirty="0" smtClean="0"/>
              <a:t>. yerlerde çalışabilirler.</a:t>
            </a:r>
            <a:endParaRPr lang="tr-TR" sz="2000" dirty="0"/>
          </a:p>
        </p:txBody>
      </p:sp>
    </p:spTree>
    <p:extLst>
      <p:ext uri="{BB962C8B-B14F-4D97-AF65-F5344CB8AC3E}">
        <p14:creationId xmlns:p14="http://schemas.microsoft.com/office/powerpoint/2010/main" val="2515967227"/>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50975"/>
            <a:ext cx="7199313"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18306"/>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464647"/>
            <a:ext cx="8640960" cy="8402300"/>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r>
              <a:rPr lang="tr-TR" b="1" dirty="0" smtClean="0"/>
              <a:t>MESLEKİ VE TEKNİK ORTAÖĞRETİM KURUMU MEZUNLARININ EK PUANLARI İLE YERLEŞEBİLECEKLERİ ÖN LİSANS PROGRAMLARI(2 YILLIK)</a:t>
            </a:r>
          </a:p>
          <a:p>
            <a:r>
              <a:rPr lang="tr-TR" dirty="0" smtClean="0"/>
              <a:t> </a:t>
            </a:r>
          </a:p>
          <a:p>
            <a:r>
              <a:rPr lang="tr-TR" dirty="0" smtClean="0"/>
              <a:t> Ayakkabı Tasarım ve Üretimi                                TYT</a:t>
            </a:r>
          </a:p>
          <a:p>
            <a:endParaRPr lang="tr-TR" dirty="0" smtClean="0"/>
          </a:p>
          <a:p>
            <a:r>
              <a:rPr lang="tr-TR" dirty="0" smtClean="0"/>
              <a:t>Deri Konfeksiyon                                                      TYT</a:t>
            </a:r>
          </a:p>
          <a:p>
            <a:endParaRPr lang="tr-TR" dirty="0" smtClean="0"/>
          </a:p>
          <a:p>
            <a:r>
              <a:rPr lang="tr-TR" dirty="0" smtClean="0"/>
              <a:t>Deri Teknolojisi                                                         TYT</a:t>
            </a:r>
          </a:p>
          <a:p>
            <a:endParaRPr lang="tr-TR" dirty="0" smtClean="0"/>
          </a:p>
          <a:p>
            <a:r>
              <a:rPr lang="tr-TR" dirty="0" smtClean="0"/>
              <a:t>Geleneksel El Sanatları                                            TYT</a:t>
            </a:r>
          </a:p>
          <a:p>
            <a:endParaRPr lang="tr-TR" dirty="0" smtClean="0"/>
          </a:p>
          <a:p>
            <a:r>
              <a:rPr lang="tr-TR" dirty="0" smtClean="0"/>
              <a:t>Geleneksel </a:t>
            </a:r>
            <a:r>
              <a:rPr lang="tr-TR" dirty="0" err="1" smtClean="0"/>
              <a:t>Teks</a:t>
            </a:r>
            <a:r>
              <a:rPr lang="tr-TR" dirty="0" smtClean="0"/>
              <a:t>. </a:t>
            </a:r>
            <a:r>
              <a:rPr lang="tr-TR" dirty="0" err="1" smtClean="0"/>
              <a:t>Konservasyonu</a:t>
            </a:r>
            <a:r>
              <a:rPr lang="tr-TR" dirty="0" smtClean="0"/>
              <a:t> ve Restorasyonu TYT Giyim Üretim Teknolojisi                                        TYT</a:t>
            </a:r>
          </a:p>
          <a:p>
            <a:endParaRPr lang="tr-TR" dirty="0" smtClean="0"/>
          </a:p>
          <a:p>
            <a:r>
              <a:rPr lang="tr-TR" dirty="0" smtClean="0"/>
              <a:t>Halıcılık ve Kilimcilik                                                TYT</a:t>
            </a:r>
          </a:p>
          <a:p>
            <a:endParaRPr lang="tr-TR" dirty="0" smtClean="0"/>
          </a:p>
          <a:p>
            <a:r>
              <a:rPr lang="tr-TR" dirty="0" smtClean="0"/>
              <a:t>Kuyumculuk ve Takı Tasarımı                                TYT</a:t>
            </a:r>
          </a:p>
          <a:p>
            <a:endParaRPr lang="tr-TR" dirty="0" smtClean="0"/>
          </a:p>
          <a:p>
            <a:r>
              <a:rPr lang="tr-TR" dirty="0" smtClean="0"/>
              <a:t>Moda Tasarımı                                                         TYT</a:t>
            </a:r>
          </a:p>
          <a:p>
            <a:endParaRPr lang="tr-TR" dirty="0" smtClean="0"/>
          </a:p>
          <a:p>
            <a:r>
              <a:rPr lang="tr-TR" dirty="0" smtClean="0"/>
              <a:t>Moda Yönetimi                                                        TYT</a:t>
            </a:r>
          </a:p>
          <a:p>
            <a:endParaRPr lang="tr-TR" dirty="0" smtClean="0"/>
          </a:p>
          <a:p>
            <a:r>
              <a:rPr lang="tr-TR" dirty="0" smtClean="0"/>
              <a:t> Tekstil Teknolojisi </a:t>
            </a:r>
            <a:endParaRPr lang="tr-TR" dirty="0"/>
          </a:p>
        </p:txBody>
      </p:sp>
    </p:spTree>
    <p:extLst>
      <p:ext uri="{BB962C8B-B14F-4D97-AF65-F5344CB8AC3E}">
        <p14:creationId xmlns:p14="http://schemas.microsoft.com/office/powerpoint/2010/main" val="2228846053"/>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856984" cy="5632311"/>
          </a:xfrm>
          <a:prstGeom prst="rect">
            <a:avLst/>
          </a:prstGeom>
        </p:spPr>
        <p:txBody>
          <a:bodyPr wrap="square">
            <a:spAutoFit/>
          </a:bodyPr>
          <a:lstStyle/>
          <a:p>
            <a:r>
              <a:rPr lang="tr-TR" sz="2400" b="1" dirty="0" smtClean="0"/>
              <a:t>ÖSYM TARAFINDAN MERKEZÎ YERLEŞTİRME YAPILAN YÜKSEKÖĞRETİM PROGRAMLARININ ÖĞRETİM SÜRELERİ(4 YILLIK) VE PUAN TÜRLERİ</a:t>
            </a:r>
          </a:p>
          <a:p>
            <a:endParaRPr lang="tr-TR" sz="2400" dirty="0" smtClean="0"/>
          </a:p>
          <a:p>
            <a:r>
              <a:rPr lang="tr-TR" sz="2400" dirty="0" smtClean="0"/>
              <a:t> Moda Tasarımı (Fakülte)         EA</a:t>
            </a:r>
          </a:p>
          <a:p>
            <a:endParaRPr lang="tr-TR" sz="2400" dirty="0" smtClean="0"/>
          </a:p>
          <a:p>
            <a:r>
              <a:rPr lang="tr-TR" sz="2400" dirty="0" smtClean="0"/>
              <a:t>Moda Tasarımı (Yüksekokul)   EA</a:t>
            </a:r>
          </a:p>
          <a:p>
            <a:endParaRPr lang="tr-TR" sz="2400" dirty="0" smtClean="0"/>
          </a:p>
          <a:p>
            <a:r>
              <a:rPr lang="tr-TR" sz="2400" dirty="0" smtClean="0"/>
              <a:t> Moda ve Tekstil Tasarımı        EA</a:t>
            </a:r>
          </a:p>
          <a:p>
            <a:endParaRPr lang="tr-TR" sz="2400" dirty="0" smtClean="0"/>
          </a:p>
          <a:p>
            <a:r>
              <a:rPr lang="tr-TR" sz="2400" dirty="0" smtClean="0"/>
              <a:t>Tekstil Mühendisliği                 SAY</a:t>
            </a:r>
          </a:p>
          <a:p>
            <a:endParaRPr lang="tr-TR" sz="2400" dirty="0" smtClean="0"/>
          </a:p>
          <a:p>
            <a:r>
              <a:rPr lang="tr-TR" sz="2400" dirty="0" smtClean="0"/>
              <a:t> Tekstil Tasarımı                        EA</a:t>
            </a:r>
          </a:p>
          <a:p>
            <a:endParaRPr lang="tr-TR" sz="2400" dirty="0" smtClean="0"/>
          </a:p>
          <a:p>
            <a:r>
              <a:rPr lang="tr-TR" sz="2400" dirty="0" smtClean="0"/>
              <a:t>Tekstil ve Moda Tasarımı 4     EA</a:t>
            </a:r>
            <a:endParaRPr lang="tr-TR" sz="2400" dirty="0"/>
          </a:p>
        </p:txBody>
      </p:sp>
    </p:spTree>
    <p:extLst>
      <p:ext uri="{BB962C8B-B14F-4D97-AF65-F5344CB8AC3E}">
        <p14:creationId xmlns:p14="http://schemas.microsoft.com/office/powerpoint/2010/main" val="3723191500"/>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56895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686629"/>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928992" cy="5314602"/>
          </a:xfrm>
        </p:spPr>
        <p:txBody>
          <a:bodyPr>
            <a:normAutofit/>
          </a:bodyPr>
          <a:lstStyle/>
          <a:p>
            <a:r>
              <a:rPr lang="tr-TR" b="1" dirty="0" smtClean="0"/>
              <a:t>ALANIN TANIMI</a:t>
            </a:r>
            <a:br>
              <a:rPr lang="tr-TR" b="1" dirty="0" smtClean="0"/>
            </a:br>
            <a:r>
              <a:rPr lang="tr-TR" dirty="0" smtClean="0"/>
              <a:t>Moda Tasarım Teknolojileri alanı altında yer alan Modelistlik, Deri Giyim,  Hazır Giyim Model </a:t>
            </a:r>
            <a:r>
              <a:rPr lang="tr-TR" dirty="0" err="1" smtClean="0"/>
              <a:t>Makineciliği</a:t>
            </a:r>
            <a:r>
              <a:rPr lang="tr-TR" dirty="0" smtClean="0"/>
              <a:t>, İç Giyim Modelistliği, Konfeksiyon Makineleri Bakım Onarım dallarının yeterliklerini kazandırmaya yönelik eğitim ve öğretim verilen alandır.</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2245749147"/>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379825"/>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68760"/>
            <a:ext cx="8229600" cy="396044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b="1" dirty="0" smtClean="0"/>
              <a:t>ALANIN AMACI</a:t>
            </a:r>
            <a:br>
              <a:rPr lang="tr-TR" b="1" dirty="0" smtClean="0"/>
            </a:br>
            <a:r>
              <a:rPr lang="tr-TR" b="1" dirty="0" smtClean="0"/>
              <a:t/>
            </a:r>
            <a:br>
              <a:rPr lang="tr-TR" b="1" dirty="0" smtClean="0"/>
            </a:br>
            <a:r>
              <a:rPr lang="tr-TR" dirty="0" smtClean="0"/>
              <a:t>Moda Tasarım Teknolojileri alanı altında yer alan dallarda, sektörün ihtiyaçları, bilimsel ve teknolojik gelişmeler doğrultusunda gerekli olan mesleki yeterlikleri kazanmış nitelikli meslek elemanlarını yetiştirmek amaçlanmaktadır.</a:t>
            </a:r>
            <a:br>
              <a:rPr lang="tr-TR" dirty="0" smtClean="0"/>
            </a:br>
            <a:r>
              <a:rPr lang="tr-TR" dirty="0" smtClean="0"/>
              <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471562223"/>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yim Üretim Teknolojisi Bölümü - Mühendis Beyi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0693"/>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502657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b="1" dirty="0" smtClean="0"/>
              <a:t>MODA TASARIM TEKNOLOJİLERİ ALANI DALLARI</a:t>
            </a:r>
            <a:br>
              <a:rPr lang="tr-TR" b="1" dirty="0" smtClean="0"/>
            </a:br>
            <a:r>
              <a:rPr lang="tr-TR" b="1" dirty="0" smtClean="0"/>
              <a:t/>
            </a:r>
            <a:br>
              <a:rPr lang="tr-TR" b="1" dirty="0" smtClean="0"/>
            </a:br>
            <a:r>
              <a:rPr lang="tr-TR" dirty="0" smtClean="0"/>
              <a:t>1. Modelistlik</a:t>
            </a:r>
            <a:br>
              <a:rPr lang="tr-TR" dirty="0" smtClean="0"/>
            </a:br>
            <a:r>
              <a:rPr lang="tr-TR" dirty="0" smtClean="0"/>
              <a:t/>
            </a:r>
            <a:br>
              <a:rPr lang="tr-TR" dirty="0" smtClean="0"/>
            </a:br>
            <a:r>
              <a:rPr lang="tr-TR" dirty="0" smtClean="0"/>
              <a:t>2. Deri Giyim</a:t>
            </a:r>
            <a:br>
              <a:rPr lang="tr-TR" dirty="0" smtClean="0"/>
            </a:br>
            <a:r>
              <a:rPr lang="tr-TR" dirty="0" smtClean="0"/>
              <a:t/>
            </a:r>
            <a:br>
              <a:rPr lang="tr-TR" dirty="0" smtClean="0"/>
            </a:br>
            <a:r>
              <a:rPr lang="tr-TR" dirty="0" smtClean="0"/>
              <a:t>3. Erkek Terziliği</a:t>
            </a:r>
            <a:br>
              <a:rPr lang="tr-TR" dirty="0" smtClean="0"/>
            </a:br>
            <a:r>
              <a:rPr lang="tr-TR" dirty="0" smtClean="0"/>
              <a:t/>
            </a:r>
            <a:br>
              <a:rPr lang="tr-TR" dirty="0" smtClean="0"/>
            </a:br>
            <a:r>
              <a:rPr lang="tr-TR" dirty="0" smtClean="0"/>
              <a:t>4. Kadın Terziliği</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1696876198"/>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394645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5. Hazır Giyim Model </a:t>
            </a:r>
            <a:r>
              <a:rPr lang="tr-TR" dirty="0" err="1" smtClean="0"/>
              <a:t>Makineciliği</a:t>
            </a:r>
            <a:r>
              <a:rPr lang="tr-TR" dirty="0" smtClean="0"/>
              <a:t/>
            </a:r>
            <a:br>
              <a:rPr lang="tr-TR" dirty="0" smtClean="0"/>
            </a:br>
            <a:r>
              <a:rPr lang="tr-TR" dirty="0" smtClean="0"/>
              <a:t/>
            </a:r>
            <a:br>
              <a:rPr lang="tr-TR" dirty="0" smtClean="0"/>
            </a:br>
            <a:r>
              <a:rPr lang="tr-TR" dirty="0" smtClean="0"/>
              <a:t>6. İç Giyim Modelistliği</a:t>
            </a:r>
            <a:br>
              <a:rPr lang="tr-TR" dirty="0" smtClean="0"/>
            </a:br>
            <a:r>
              <a:rPr lang="tr-TR" dirty="0" smtClean="0"/>
              <a:t/>
            </a:r>
            <a:br>
              <a:rPr lang="tr-TR" dirty="0" smtClean="0"/>
            </a:br>
            <a:r>
              <a:rPr lang="tr-TR" dirty="0" smtClean="0"/>
              <a:t>7. Konfeksiyon Makineleri Bakım Onarım dalları yer almaktadır.</a:t>
            </a:r>
            <a:endParaRPr lang="tr-TR" dirty="0"/>
          </a:p>
        </p:txBody>
      </p:sp>
    </p:spTree>
    <p:extLst>
      <p:ext uri="{BB962C8B-B14F-4D97-AF65-F5344CB8AC3E}">
        <p14:creationId xmlns:p14="http://schemas.microsoft.com/office/powerpoint/2010/main" val="192989648"/>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847157"/>
      </p:ext>
    </p:extLst>
  </p:cSld>
  <p:clrMapOvr>
    <a:masterClrMapping/>
  </p:clrMapOvr>
  <mc:AlternateContent xmlns:mc="http://schemas.openxmlformats.org/markup-compatibility/2006">
    <mc:Choice xmlns:p14="http://schemas.microsoft.com/office/powerpoint/2010/main" Requires="p14">
      <p:transition spd="slow" p14:dur="2000" advClick="0" advTm="6000">
        <p14:ferris dir="l"/>
      </p:transition>
    </mc:Choice>
    <mc:Fallback>
      <p:transition spd="slow" advClick="0" advTm="6000">
        <p:fade/>
      </p:transition>
    </mc:Fallback>
  </mc:AlternateContent>
  <p:timing>
    <p:tnLst>
      <p:par>
        <p:cTn id="1" dur="indefinite" restart="never" nodeType="tmRoot"/>
      </p:par>
    </p:tnLst>
  </p:timing>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88</TotalTime>
  <Words>591</Words>
  <Application>Microsoft Office PowerPoint</Application>
  <PresentationFormat>Ekran Gösterisi (4:3)</PresentationFormat>
  <Paragraphs>98</Paragraphs>
  <Slides>22</Slides>
  <Notes>0</Notes>
  <HiddenSlides>0</HiddenSlides>
  <MMClips>1</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Ufuk</vt:lpstr>
      <vt:lpstr>MODA TASARIM TEKNOLOJİLERİ ALANI</vt:lpstr>
      <vt:lpstr>PowerPoint Sunusu</vt:lpstr>
      <vt:lpstr>ALANIN TANIMI Moda Tasarım Teknolojileri alanı altında yer alan Modelistlik, Deri Giyim,  Hazır Giyim Model Makineciliği, İç Giyim Modelistliği, Konfeksiyon Makineleri Bakım Onarım dallarının yeterliklerini kazandırmaya yönelik eğitim ve öğretim verilen alandır.  </vt:lpstr>
      <vt:lpstr>PowerPoint Sunusu</vt:lpstr>
      <vt:lpstr>     ALANIN AMACI  Moda Tasarım Teknolojileri alanı altında yer alan dallarda, sektörün ihtiyaçları, bilimsel ve teknolojik gelişmeler doğrultusunda gerekli olan mesleki yeterlikleri kazanmış nitelikli meslek elemanlarını yetiştirmek amaçlanmaktadır.   </vt:lpstr>
      <vt:lpstr>PowerPoint Sunusu</vt:lpstr>
      <vt:lpstr>           MODA TASARIM TEKNOLOJİLERİ ALANI DALLARI  1. Modelistlik  2. Deri Giyim  3. Erkek Terziliği  4. Kadın Terziliği  </vt:lpstr>
      <vt:lpstr>                   5. Hazır Giyim Model Makineciliği  6. İç Giyim Modelistliği  7. Konfeksiyon Makineleri Bakım Onarım dalları yer almaktadır.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 TASARIM TEKNOLOJİLERİ ALANI</dc:title>
  <dc:creator>lenovo</dc:creator>
  <cp:lastModifiedBy>lenovo</cp:lastModifiedBy>
  <cp:revision>20</cp:revision>
  <dcterms:created xsi:type="dcterms:W3CDTF">2019-04-17T18:53:44Z</dcterms:created>
  <dcterms:modified xsi:type="dcterms:W3CDTF">2020-05-22T08:22:10Z</dcterms:modified>
</cp:coreProperties>
</file>