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7" r:id="rId3"/>
    <p:sldId id="275" r:id="rId4"/>
    <p:sldId id="258" r:id="rId5"/>
    <p:sldId id="259" r:id="rId6"/>
    <p:sldId id="260" r:id="rId7"/>
    <p:sldId id="261" r:id="rId8"/>
    <p:sldId id="276" r:id="rId9"/>
    <p:sldId id="277" r:id="rId10"/>
    <p:sldId id="262" r:id="rId11"/>
    <p:sldId id="284" r:id="rId12"/>
    <p:sldId id="281" r:id="rId13"/>
    <p:sldId id="282" r:id="rId14"/>
    <p:sldId id="283" r:id="rId15"/>
    <p:sldId id="264" r:id="rId16"/>
    <p:sldId id="271" r:id="rId17"/>
    <p:sldId id="265" r:id="rId18"/>
    <p:sldId id="266" r:id="rId19"/>
    <p:sldId id="268" r:id="rId20"/>
    <p:sldId id="269" r:id="rId21"/>
    <p:sldId id="272" r:id="rId22"/>
    <p:sldId id="273" r:id="rId23"/>
    <p:sldId id="274" r:id="rId24"/>
    <p:sldId id="285" r:id="rId25"/>
    <p:sldId id="286" r:id="rId26"/>
    <p:sldId id="291" r:id="rId27"/>
    <p:sldId id="295"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7ACE"/>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9CA0B68-8646-4860-BA89-D68205EA1F1D}" type="datetimeFigureOut">
              <a:rPr lang="tr-TR" smtClean="0"/>
              <a:t>23.5.2020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87EF00-2ADC-4F5D-81C4-45E7739EBEB4}" type="slidenum">
              <a:rPr lang="tr-TR" smtClean="0"/>
              <a:t>‹#›</a:t>
            </a:fld>
            <a:endParaRPr lang="tr-TR"/>
          </a:p>
        </p:txBody>
      </p:sp>
    </p:spTree>
    <p:extLst>
      <p:ext uri="{BB962C8B-B14F-4D97-AF65-F5344CB8AC3E}">
        <p14:creationId xmlns:p14="http://schemas.microsoft.com/office/powerpoint/2010/main" val="257158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CA0B68-8646-4860-BA89-D68205EA1F1D}" type="datetimeFigureOut">
              <a:rPr lang="tr-TR" smtClean="0"/>
              <a:t>23.5.2020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87EF00-2ADC-4F5D-81C4-45E7739EBEB4}" type="slidenum">
              <a:rPr lang="tr-TR" smtClean="0"/>
              <a:t>‹#›</a:t>
            </a:fld>
            <a:endParaRPr lang="tr-TR"/>
          </a:p>
        </p:txBody>
      </p:sp>
    </p:spTree>
    <p:extLst>
      <p:ext uri="{BB962C8B-B14F-4D97-AF65-F5344CB8AC3E}">
        <p14:creationId xmlns:p14="http://schemas.microsoft.com/office/powerpoint/2010/main" val="162329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CA0B68-8646-4860-BA89-D68205EA1F1D}" type="datetimeFigureOut">
              <a:rPr lang="tr-TR" smtClean="0"/>
              <a:t>23.5.2020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87EF00-2ADC-4F5D-81C4-45E7739EBEB4}" type="slidenum">
              <a:rPr lang="tr-TR" smtClean="0"/>
              <a:t>‹#›</a:t>
            </a:fld>
            <a:endParaRPr lang="tr-TR"/>
          </a:p>
        </p:txBody>
      </p:sp>
    </p:spTree>
    <p:extLst>
      <p:ext uri="{BB962C8B-B14F-4D97-AF65-F5344CB8AC3E}">
        <p14:creationId xmlns:p14="http://schemas.microsoft.com/office/powerpoint/2010/main" val="36780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9CA0B68-8646-4860-BA89-D68205EA1F1D}" type="datetimeFigureOut">
              <a:rPr lang="tr-TR" smtClean="0"/>
              <a:t>23.5.2020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87EF00-2ADC-4F5D-81C4-45E7739EBEB4}" type="slidenum">
              <a:rPr lang="tr-TR" smtClean="0"/>
              <a:t>‹#›</a:t>
            </a:fld>
            <a:endParaRPr lang="tr-TR"/>
          </a:p>
        </p:txBody>
      </p:sp>
    </p:spTree>
    <p:extLst>
      <p:ext uri="{BB962C8B-B14F-4D97-AF65-F5344CB8AC3E}">
        <p14:creationId xmlns:p14="http://schemas.microsoft.com/office/powerpoint/2010/main" val="151620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9CA0B68-8646-4860-BA89-D68205EA1F1D}" type="datetimeFigureOut">
              <a:rPr lang="tr-TR" smtClean="0"/>
              <a:t>23.5.2020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87EF00-2ADC-4F5D-81C4-45E7739EBEB4}" type="slidenum">
              <a:rPr lang="tr-TR" smtClean="0"/>
              <a:t>‹#›</a:t>
            </a:fld>
            <a:endParaRPr lang="tr-TR"/>
          </a:p>
        </p:txBody>
      </p:sp>
    </p:spTree>
    <p:extLst>
      <p:ext uri="{BB962C8B-B14F-4D97-AF65-F5344CB8AC3E}">
        <p14:creationId xmlns:p14="http://schemas.microsoft.com/office/powerpoint/2010/main" val="55073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9CA0B68-8646-4860-BA89-D68205EA1F1D}" type="datetimeFigureOut">
              <a:rPr lang="tr-TR" smtClean="0"/>
              <a:t>23.5.2020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87EF00-2ADC-4F5D-81C4-45E7739EBEB4}" type="slidenum">
              <a:rPr lang="tr-TR" smtClean="0"/>
              <a:t>‹#›</a:t>
            </a:fld>
            <a:endParaRPr lang="tr-TR"/>
          </a:p>
        </p:txBody>
      </p:sp>
    </p:spTree>
    <p:extLst>
      <p:ext uri="{BB962C8B-B14F-4D97-AF65-F5344CB8AC3E}">
        <p14:creationId xmlns:p14="http://schemas.microsoft.com/office/powerpoint/2010/main" val="188841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9CA0B68-8646-4860-BA89-D68205EA1F1D}" type="datetimeFigureOut">
              <a:rPr lang="tr-TR" smtClean="0"/>
              <a:t>23.5.2020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387EF00-2ADC-4F5D-81C4-45E7739EBEB4}" type="slidenum">
              <a:rPr lang="tr-TR" smtClean="0"/>
              <a:t>‹#›</a:t>
            </a:fld>
            <a:endParaRPr lang="tr-TR"/>
          </a:p>
        </p:txBody>
      </p:sp>
    </p:spTree>
    <p:extLst>
      <p:ext uri="{BB962C8B-B14F-4D97-AF65-F5344CB8AC3E}">
        <p14:creationId xmlns:p14="http://schemas.microsoft.com/office/powerpoint/2010/main" val="302473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9CA0B68-8646-4860-BA89-D68205EA1F1D}" type="datetimeFigureOut">
              <a:rPr lang="tr-TR" smtClean="0"/>
              <a:t>23.5.2020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387EF00-2ADC-4F5D-81C4-45E7739EBEB4}" type="slidenum">
              <a:rPr lang="tr-TR" smtClean="0"/>
              <a:t>‹#›</a:t>
            </a:fld>
            <a:endParaRPr lang="tr-TR"/>
          </a:p>
        </p:txBody>
      </p:sp>
    </p:spTree>
    <p:extLst>
      <p:ext uri="{BB962C8B-B14F-4D97-AF65-F5344CB8AC3E}">
        <p14:creationId xmlns:p14="http://schemas.microsoft.com/office/powerpoint/2010/main" val="165879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9CA0B68-8646-4860-BA89-D68205EA1F1D}" type="datetimeFigureOut">
              <a:rPr lang="tr-TR" smtClean="0"/>
              <a:t>23.5.2020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387EF00-2ADC-4F5D-81C4-45E7739EBEB4}" type="slidenum">
              <a:rPr lang="tr-TR" smtClean="0"/>
              <a:t>‹#›</a:t>
            </a:fld>
            <a:endParaRPr lang="tr-TR"/>
          </a:p>
        </p:txBody>
      </p:sp>
    </p:spTree>
    <p:extLst>
      <p:ext uri="{BB962C8B-B14F-4D97-AF65-F5344CB8AC3E}">
        <p14:creationId xmlns:p14="http://schemas.microsoft.com/office/powerpoint/2010/main" val="10449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CA0B68-8646-4860-BA89-D68205EA1F1D}" type="datetimeFigureOut">
              <a:rPr lang="tr-TR" smtClean="0"/>
              <a:t>23.5.2020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87EF00-2ADC-4F5D-81C4-45E7739EBEB4}" type="slidenum">
              <a:rPr lang="tr-TR" smtClean="0"/>
              <a:t>‹#›</a:t>
            </a:fld>
            <a:endParaRPr lang="tr-TR"/>
          </a:p>
        </p:txBody>
      </p:sp>
    </p:spTree>
    <p:extLst>
      <p:ext uri="{BB962C8B-B14F-4D97-AF65-F5344CB8AC3E}">
        <p14:creationId xmlns:p14="http://schemas.microsoft.com/office/powerpoint/2010/main" val="320901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CA0B68-8646-4860-BA89-D68205EA1F1D}" type="datetimeFigureOut">
              <a:rPr lang="tr-TR" smtClean="0"/>
              <a:t>23.5.2020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87EF00-2ADC-4F5D-81C4-45E7739EBEB4}" type="slidenum">
              <a:rPr lang="tr-TR" smtClean="0"/>
              <a:t>‹#›</a:t>
            </a:fld>
            <a:endParaRPr lang="tr-TR"/>
          </a:p>
        </p:txBody>
      </p:sp>
    </p:spTree>
    <p:extLst>
      <p:ext uri="{BB962C8B-B14F-4D97-AF65-F5344CB8AC3E}">
        <p14:creationId xmlns:p14="http://schemas.microsoft.com/office/powerpoint/2010/main" val="1447529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A0B68-8646-4860-BA89-D68205EA1F1D}" type="datetimeFigureOut">
              <a:rPr lang="tr-TR" smtClean="0"/>
              <a:t>23.5.2020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7EF00-2ADC-4F5D-81C4-45E7739EBEB4}" type="slidenum">
              <a:rPr lang="tr-TR" smtClean="0"/>
              <a:t>‹#›</a:t>
            </a:fld>
            <a:endParaRPr lang="tr-TR"/>
          </a:p>
        </p:txBody>
      </p:sp>
    </p:spTree>
    <p:extLst>
      <p:ext uri="{BB962C8B-B14F-4D97-AF65-F5344CB8AC3E}">
        <p14:creationId xmlns:p14="http://schemas.microsoft.com/office/powerpoint/2010/main" val="3968291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Dikdörtgen 1"/>
          <p:cNvSpPr/>
          <p:nvPr/>
        </p:nvSpPr>
        <p:spPr>
          <a:xfrm>
            <a:off x="7538" y="908720"/>
            <a:ext cx="8964488" cy="4524315"/>
          </a:xfrm>
          <a:prstGeom prst="rect">
            <a:avLst/>
          </a:prstGeom>
        </p:spPr>
        <p:txBody>
          <a:bodyPr wrap="square">
            <a:spAutoFit/>
          </a:bodyPr>
          <a:lstStyle/>
          <a:p>
            <a:pPr algn="ctr"/>
            <a:r>
              <a:rPr lang="tr-TR" sz="4800" b="1" dirty="0">
                <a:solidFill>
                  <a:srgbClr val="FFFF00"/>
                </a:solidFill>
                <a:latin typeface="Comic Sans MS" panose="030F0702030302020204" pitchFamily="66" charset="0"/>
              </a:rPr>
              <a:t> </a:t>
            </a:r>
            <a:endParaRPr lang="tr-TR" sz="4800" b="1" dirty="0" smtClean="0">
              <a:solidFill>
                <a:srgbClr val="FFFF00"/>
              </a:solidFill>
              <a:latin typeface="Comic Sans MS" panose="030F0702030302020204" pitchFamily="66" charset="0"/>
            </a:endParaRPr>
          </a:p>
          <a:p>
            <a:pPr algn="ctr"/>
            <a:r>
              <a:rPr lang="en-GB" sz="4800" b="1" dirty="0" smtClean="0">
                <a:solidFill>
                  <a:srgbClr val="FFFF00"/>
                </a:solidFill>
                <a:latin typeface="Comic Sans MS" panose="030F0702030302020204" pitchFamily="66" charset="0"/>
              </a:rPr>
              <a:t>HABİP EDİP TÖREHAN </a:t>
            </a:r>
            <a:endParaRPr lang="tr-TR" sz="4800" b="1" dirty="0" smtClean="0">
              <a:solidFill>
                <a:srgbClr val="FFFF00"/>
              </a:solidFill>
              <a:latin typeface="Comic Sans MS" panose="030F0702030302020204" pitchFamily="66" charset="0"/>
            </a:endParaRPr>
          </a:p>
          <a:p>
            <a:pPr algn="ctr"/>
            <a:r>
              <a:rPr lang="tr-TR" sz="4800" b="1" dirty="0" smtClean="0">
                <a:solidFill>
                  <a:srgbClr val="FFFF00"/>
                </a:solidFill>
                <a:latin typeface="Comic Sans MS" panose="030F0702030302020204" pitchFamily="66" charset="0"/>
              </a:rPr>
              <a:t>MESLEKİ VE TEKNİK </a:t>
            </a:r>
          </a:p>
          <a:p>
            <a:pPr algn="ctr"/>
            <a:r>
              <a:rPr lang="tr-TR" sz="4800" b="1" dirty="0" smtClean="0">
                <a:solidFill>
                  <a:srgbClr val="FFFF00"/>
                </a:solidFill>
                <a:latin typeface="Comic Sans MS" panose="030F0702030302020204" pitchFamily="66" charset="0"/>
              </a:rPr>
              <a:t>ANADOLU </a:t>
            </a:r>
            <a:r>
              <a:rPr lang="tr-TR" sz="4800" b="1" dirty="0" smtClean="0">
                <a:solidFill>
                  <a:srgbClr val="FFFF00"/>
                </a:solidFill>
                <a:latin typeface="Comic Sans MS" panose="030F0702030302020204" pitchFamily="66" charset="0"/>
              </a:rPr>
              <a:t>LİSESİ</a:t>
            </a:r>
            <a:endParaRPr lang="en-GB" sz="4800" b="1" dirty="0" smtClean="0">
              <a:solidFill>
                <a:srgbClr val="FFFF00"/>
              </a:solidFill>
              <a:latin typeface="Comic Sans MS" panose="030F0702030302020204" pitchFamily="66" charset="0"/>
            </a:endParaRPr>
          </a:p>
          <a:p>
            <a:pPr algn="ctr"/>
            <a:r>
              <a:rPr lang="en-GB" sz="4800" b="1" dirty="0" smtClean="0">
                <a:solidFill>
                  <a:srgbClr val="FFFF00"/>
                </a:solidFill>
                <a:latin typeface="Comic Sans MS" panose="030F0702030302020204" pitchFamily="66" charset="0"/>
              </a:rPr>
              <a:t>ESKİŞEHİR</a:t>
            </a:r>
          </a:p>
          <a:p>
            <a:pPr algn="ctr"/>
            <a:r>
              <a:rPr lang="en-GB" sz="4800" b="1" dirty="0" smtClean="0">
                <a:solidFill>
                  <a:srgbClr val="FFFF00"/>
                </a:solidFill>
                <a:latin typeface="Comic Sans MS" panose="030F0702030302020204" pitchFamily="66" charset="0"/>
              </a:rPr>
              <a:t>2020</a:t>
            </a:r>
            <a:endParaRPr lang="tr-TR" sz="48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671324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556792"/>
            <a:ext cx="8784976" cy="2246769"/>
          </a:xfrm>
          <a:prstGeom prst="rect">
            <a:avLst/>
          </a:prstGeom>
        </p:spPr>
        <p:txBody>
          <a:bodyPr wrap="square">
            <a:spAutoFit/>
          </a:bodyPr>
          <a:lstStyle/>
          <a:p>
            <a:pPr lvl="0"/>
            <a:r>
              <a:rPr lang="tr-TR" sz="2800" dirty="0" smtClean="0"/>
              <a:t>     Hem </a:t>
            </a:r>
            <a:r>
              <a:rPr lang="tr-TR" sz="2800" dirty="0"/>
              <a:t>normal gelişim gösteren hem de özel </a:t>
            </a:r>
            <a:r>
              <a:rPr lang="tr-TR" sz="2800" dirty="0" err="1"/>
              <a:t>gereksinimli</a:t>
            </a:r>
            <a:r>
              <a:rPr lang="tr-TR" sz="2800" dirty="0"/>
              <a:t> çocukların bilişsel gelişim, dil gelişimi, motor gelişim ve sosyal-duygusal gelişim özeliklerini bilir, </a:t>
            </a:r>
            <a:r>
              <a:rPr lang="tr-TR" sz="2800" dirty="0">
                <a:solidFill>
                  <a:srgbClr val="C00000"/>
                </a:solidFill>
              </a:rPr>
              <a:t>değerlendirir</a:t>
            </a:r>
            <a:r>
              <a:rPr lang="tr-TR" sz="2800" dirty="0"/>
              <a:t> ve çocuklara bu gelişim özeliklerine göre eğitim verebilirim.</a:t>
            </a:r>
          </a:p>
          <a:p>
            <a:pPr lvl="0"/>
            <a:endParaRPr lang="tr-TR" sz="2800" dirty="0" smtClean="0"/>
          </a:p>
        </p:txBody>
      </p:sp>
      <p:sp>
        <p:nvSpPr>
          <p:cNvPr id="3" name="Dikdörtgen 2"/>
          <p:cNvSpPr/>
          <p:nvPr/>
        </p:nvSpPr>
        <p:spPr>
          <a:xfrm>
            <a:off x="179512" y="188640"/>
            <a:ext cx="8784976" cy="1077218"/>
          </a:xfrm>
          <a:prstGeom prst="rect">
            <a:avLst/>
          </a:prstGeom>
          <a:solidFill>
            <a:schemeClr val="accent4">
              <a:lumMod val="60000"/>
              <a:lumOff val="40000"/>
            </a:schemeClr>
          </a:solidFill>
        </p:spPr>
        <p:txBody>
          <a:bodyPr wrap="square">
            <a:spAutoFit/>
          </a:bodyPr>
          <a:lstStyle/>
          <a:p>
            <a:pPr algn="ctr"/>
            <a:r>
              <a:rPr lang="tr-TR" sz="3200" b="1" dirty="0" smtClean="0"/>
              <a:t>ÇOCUK GELİŞİMİ EĞİTİMİ ALDIĞIMDA NELER YAPABİLİRİM?</a:t>
            </a:r>
            <a:endParaRPr lang="tr-TR" sz="3200" dirty="0"/>
          </a:p>
        </p:txBody>
      </p:sp>
      <p:pic>
        <p:nvPicPr>
          <p:cNvPr id="5122" name="Picture 2" descr="pre-school education family guidanc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434502"/>
            <a:ext cx="6480720" cy="326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060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88640"/>
            <a:ext cx="8064896" cy="6186309"/>
          </a:xfrm>
          <a:prstGeom prst="rect">
            <a:avLst/>
          </a:prstGeom>
        </p:spPr>
        <p:txBody>
          <a:bodyPr wrap="square">
            <a:spAutoFit/>
          </a:bodyPr>
          <a:lstStyle/>
          <a:p>
            <a:r>
              <a:rPr lang="tr-TR" dirty="0"/>
              <a:t> </a:t>
            </a:r>
            <a:r>
              <a:rPr lang="tr-TR" sz="3200" dirty="0" smtClean="0"/>
              <a:t>AİLELERE :</a:t>
            </a:r>
          </a:p>
          <a:p>
            <a:pPr marL="457200" indent="-457200">
              <a:buFont typeface="Wingdings" panose="05000000000000000000" pitchFamily="2" charset="2"/>
              <a:buChar char="v"/>
            </a:pPr>
            <a:r>
              <a:rPr lang="tr-TR" sz="2800" dirty="0"/>
              <a:t>A</a:t>
            </a:r>
            <a:r>
              <a:rPr lang="tr-TR" sz="2800" dirty="0" smtClean="0"/>
              <a:t>nne-çocuk </a:t>
            </a:r>
            <a:r>
              <a:rPr lang="tr-TR" sz="2800" dirty="0"/>
              <a:t>sağlığı, </a:t>
            </a:r>
            <a:endParaRPr lang="tr-TR" sz="2800" dirty="0" smtClean="0"/>
          </a:p>
          <a:p>
            <a:pPr marL="457200" indent="-457200">
              <a:buFont typeface="Wingdings" panose="05000000000000000000" pitchFamily="2" charset="2"/>
              <a:buChar char="v"/>
            </a:pPr>
            <a:r>
              <a:rPr lang="tr-TR" sz="2800" dirty="0"/>
              <a:t>A</a:t>
            </a:r>
            <a:r>
              <a:rPr lang="tr-TR" sz="2800" dirty="0" smtClean="0"/>
              <a:t>nne-çocuk </a:t>
            </a:r>
            <a:r>
              <a:rPr lang="tr-TR" sz="2800" dirty="0"/>
              <a:t>beslenmesi, </a:t>
            </a:r>
            <a:endParaRPr lang="tr-TR" sz="2800" dirty="0" smtClean="0"/>
          </a:p>
          <a:p>
            <a:pPr marL="457200" indent="-457200">
              <a:buFont typeface="Wingdings" panose="05000000000000000000" pitchFamily="2" charset="2"/>
              <a:buChar char="v"/>
            </a:pPr>
            <a:r>
              <a:rPr lang="tr-TR" sz="2800" dirty="0"/>
              <a:t>Ç</a:t>
            </a:r>
            <a:r>
              <a:rPr lang="tr-TR" sz="2800" dirty="0" smtClean="0"/>
              <a:t>ocuk </a:t>
            </a:r>
            <a:r>
              <a:rPr lang="tr-TR" sz="2800" dirty="0"/>
              <a:t>ruh sağlığı,  </a:t>
            </a:r>
            <a:endParaRPr lang="tr-TR" sz="2800" dirty="0" smtClean="0"/>
          </a:p>
          <a:p>
            <a:pPr marL="457200" indent="-457200">
              <a:buFont typeface="Wingdings" panose="05000000000000000000" pitchFamily="2" charset="2"/>
              <a:buChar char="v"/>
            </a:pPr>
            <a:r>
              <a:rPr lang="tr-TR" sz="2800" dirty="0"/>
              <a:t>Ç</a:t>
            </a:r>
            <a:r>
              <a:rPr lang="tr-TR" sz="2800" dirty="0" smtClean="0"/>
              <a:t>ocukları </a:t>
            </a:r>
            <a:r>
              <a:rPr lang="tr-TR" sz="2800" dirty="0"/>
              <a:t>tanıma teknikleri </a:t>
            </a:r>
            <a:r>
              <a:rPr lang="tr-TR" sz="2800" dirty="0" smtClean="0"/>
              <a:t>,</a:t>
            </a:r>
          </a:p>
          <a:p>
            <a:pPr marL="457200" indent="-457200">
              <a:buFont typeface="Wingdings" panose="05000000000000000000" pitchFamily="2" charset="2"/>
              <a:buChar char="v"/>
            </a:pPr>
            <a:r>
              <a:rPr lang="tr-TR" sz="2800" dirty="0"/>
              <a:t>Ç</a:t>
            </a:r>
            <a:r>
              <a:rPr lang="tr-TR" sz="2800" dirty="0" smtClean="0"/>
              <a:t>ocuk </a:t>
            </a:r>
            <a:r>
              <a:rPr lang="tr-TR" sz="2800" dirty="0"/>
              <a:t>hakları ,</a:t>
            </a:r>
            <a:r>
              <a:rPr lang="tr-TR" sz="2800" dirty="0" smtClean="0"/>
              <a:t> </a:t>
            </a:r>
          </a:p>
          <a:p>
            <a:pPr marL="457200" indent="-457200">
              <a:buFont typeface="Wingdings" panose="05000000000000000000" pitchFamily="2" charset="2"/>
              <a:buChar char="v"/>
            </a:pPr>
            <a:r>
              <a:rPr lang="tr-TR" sz="2800" dirty="0" smtClean="0"/>
              <a:t>Özel eğitim,</a:t>
            </a:r>
          </a:p>
          <a:p>
            <a:pPr marL="457200" indent="-457200">
              <a:buFont typeface="Wingdings" panose="05000000000000000000" pitchFamily="2" charset="2"/>
              <a:buChar char="v"/>
            </a:pPr>
            <a:r>
              <a:rPr lang="tr-TR" sz="2800" dirty="0"/>
              <a:t>İ</a:t>
            </a:r>
            <a:r>
              <a:rPr lang="tr-TR" sz="2800" dirty="0" smtClean="0"/>
              <a:t>lkyardım </a:t>
            </a:r>
          </a:p>
          <a:p>
            <a:r>
              <a:rPr lang="tr-TR" sz="2800" dirty="0" smtClean="0"/>
              <a:t>gibi </a:t>
            </a:r>
            <a:r>
              <a:rPr lang="tr-TR" sz="2800" dirty="0"/>
              <a:t>konularda rehberlik </a:t>
            </a:r>
            <a:endParaRPr lang="tr-TR" sz="2800" dirty="0" smtClean="0"/>
          </a:p>
          <a:p>
            <a:r>
              <a:rPr lang="tr-TR" sz="2800" dirty="0" smtClean="0"/>
              <a:t>edebilir</a:t>
            </a:r>
            <a:r>
              <a:rPr lang="tr-TR" sz="2800" dirty="0"/>
              <a:t>, </a:t>
            </a:r>
            <a:endParaRPr lang="tr-TR" sz="2800" dirty="0" smtClean="0"/>
          </a:p>
          <a:p>
            <a:endParaRPr lang="tr-TR" sz="2800" dirty="0" smtClean="0"/>
          </a:p>
          <a:p>
            <a:pPr marL="457200" indent="-457200">
              <a:buFont typeface="Wingdings" panose="05000000000000000000" pitchFamily="2" charset="2"/>
              <a:buChar char="v"/>
            </a:pPr>
            <a:r>
              <a:rPr lang="tr-TR" sz="2800" dirty="0" smtClean="0"/>
              <a:t>okul </a:t>
            </a:r>
            <a:r>
              <a:rPr lang="tr-TR" sz="2800" dirty="0"/>
              <a:t>öncesi eğitimde </a:t>
            </a:r>
            <a:endParaRPr lang="tr-TR" sz="2800" dirty="0" smtClean="0"/>
          </a:p>
          <a:p>
            <a:r>
              <a:rPr lang="tr-TR" sz="2800" dirty="0" smtClean="0"/>
              <a:t>aile </a:t>
            </a:r>
            <a:r>
              <a:rPr lang="tr-TR" sz="2800" dirty="0"/>
              <a:t>katılımını </a:t>
            </a:r>
            <a:endParaRPr lang="tr-TR" sz="2800" dirty="0" smtClean="0"/>
          </a:p>
          <a:p>
            <a:r>
              <a:rPr lang="tr-TR" sz="2800" dirty="0" smtClean="0"/>
              <a:t>sağlayabilirim</a:t>
            </a:r>
            <a:r>
              <a:rPr lang="tr-TR" sz="2800" dirty="0"/>
              <a:t>.</a:t>
            </a:r>
          </a:p>
        </p:txBody>
      </p:sp>
      <p:pic>
        <p:nvPicPr>
          <p:cNvPr id="4098" name="Picture 2" descr="pre-school education family guidanc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852936"/>
            <a:ext cx="4642195"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95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ldren's theate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815704" cy="439633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23528" y="332656"/>
            <a:ext cx="8280920" cy="1384995"/>
          </a:xfrm>
          <a:prstGeom prst="rect">
            <a:avLst/>
          </a:prstGeom>
        </p:spPr>
        <p:txBody>
          <a:bodyPr wrap="square">
            <a:spAutoFit/>
          </a:bodyPr>
          <a:lstStyle/>
          <a:p>
            <a:pPr marL="457200" lvl="0" indent="-457200">
              <a:buBlip>
                <a:blip r:embed="rId3"/>
              </a:buBlip>
            </a:pPr>
            <a:r>
              <a:rPr lang="tr-TR" sz="2800" dirty="0"/>
              <a:t>Çalıştığım kurumlarda oyun, drama, görsel sanat, müzik ve bilgisayar etkinlikleri planlayıp uygulayabilirim.</a:t>
            </a:r>
          </a:p>
        </p:txBody>
      </p:sp>
    </p:spTree>
    <p:extLst>
      <p:ext uri="{BB962C8B-B14F-4D97-AF65-F5344CB8AC3E}">
        <p14:creationId xmlns:p14="http://schemas.microsoft.com/office/powerpoint/2010/main" val="953486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32656"/>
            <a:ext cx="8640960" cy="954107"/>
          </a:xfrm>
          <a:prstGeom prst="rect">
            <a:avLst/>
          </a:prstGeom>
        </p:spPr>
        <p:txBody>
          <a:bodyPr wrap="square">
            <a:spAutoFit/>
          </a:bodyPr>
          <a:lstStyle/>
          <a:p>
            <a:pPr marL="457200" lvl="0" indent="-457200">
              <a:buBlip>
                <a:blip r:embed="rId2"/>
              </a:buBlip>
            </a:pPr>
            <a:r>
              <a:rPr lang="tr-TR" sz="2800" dirty="0"/>
              <a:t>Çalıştığım kurumlarda eğitim gereksinimleri doğrultusunda araç-gereç geliştirip kullanabilirim.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275" y="1484784"/>
            <a:ext cx="6211441" cy="504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63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8640"/>
            <a:ext cx="8568952" cy="3539430"/>
          </a:xfrm>
          <a:prstGeom prst="rect">
            <a:avLst/>
          </a:prstGeom>
        </p:spPr>
        <p:txBody>
          <a:bodyPr wrap="square">
            <a:spAutoFit/>
          </a:bodyPr>
          <a:lstStyle/>
          <a:p>
            <a:pPr marL="457200" lvl="0" indent="-457200">
              <a:buBlip>
                <a:blip r:embed="rId2"/>
              </a:buBlip>
            </a:pPr>
            <a:r>
              <a:rPr lang="tr-TR" sz="2800" dirty="0"/>
              <a:t>Çalıştığım kurumlarda yıllık planı takip edebilir, günlük plan hazırlayıp uygulayabilir ve bu planlara uygun etkinlikler düzenleyebilirim.</a:t>
            </a:r>
          </a:p>
          <a:p>
            <a:pPr marL="457200" lvl="0" indent="-457200">
              <a:buBlip>
                <a:blip r:embed="rId2"/>
              </a:buBlip>
            </a:pPr>
            <a:endParaRPr lang="tr-TR" sz="2800" dirty="0"/>
          </a:p>
          <a:p>
            <a:pPr marL="457200" lvl="0" indent="-457200">
              <a:buBlip>
                <a:blip r:embed="rId2"/>
              </a:buBlip>
            </a:pPr>
            <a:r>
              <a:rPr lang="tr-TR" sz="2800" dirty="0"/>
              <a:t>özel eğitime muhtaç çocukların gelişimlerine ve uyumlarına yardımcı olabilirim</a:t>
            </a:r>
          </a:p>
          <a:p>
            <a:pPr lvl="0"/>
            <a:endParaRPr lang="tr-TR" sz="2800" dirty="0"/>
          </a:p>
          <a:p>
            <a:pPr marL="457200" lvl="0" indent="-457200">
              <a:buBlip>
                <a:blip r:embed="rId2"/>
              </a:buBlip>
            </a:pPr>
            <a:r>
              <a:rPr lang="tr-TR" sz="2800" dirty="0"/>
              <a:t>Kişisel ve mesleki yeterliliklerimi geliştirebilirim.</a:t>
            </a:r>
          </a:p>
        </p:txBody>
      </p:sp>
      <p:pic>
        <p:nvPicPr>
          <p:cNvPr id="6146" name="Picture 2" descr="pre-school special education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055043"/>
            <a:ext cx="5832648" cy="263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890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8640"/>
            <a:ext cx="8640960" cy="584775"/>
          </a:xfrm>
          <a:prstGeom prst="rect">
            <a:avLst/>
          </a:prstGeom>
          <a:solidFill>
            <a:srgbClr val="DC7ACE"/>
          </a:solidFill>
        </p:spPr>
        <p:txBody>
          <a:bodyPr wrap="square">
            <a:spAutoFit/>
          </a:bodyPr>
          <a:lstStyle/>
          <a:p>
            <a:r>
              <a:rPr lang="tr-TR" sz="3200" b="1" dirty="0"/>
              <a:t>ÇOCUK GELİŞİMCİLERİN DANIŞMANLIK ALANLARI</a:t>
            </a:r>
            <a:r>
              <a:rPr lang="tr-TR" b="1" dirty="0"/>
              <a:t>:</a:t>
            </a:r>
            <a:endParaRPr lang="tr-TR" dirty="0"/>
          </a:p>
        </p:txBody>
      </p:sp>
      <p:sp>
        <p:nvSpPr>
          <p:cNvPr id="3" name="Dikdörtgen 2"/>
          <p:cNvSpPr/>
          <p:nvPr/>
        </p:nvSpPr>
        <p:spPr>
          <a:xfrm>
            <a:off x="0" y="908720"/>
            <a:ext cx="9144000" cy="6247864"/>
          </a:xfrm>
          <a:prstGeom prst="rect">
            <a:avLst/>
          </a:prstGeom>
        </p:spPr>
        <p:txBody>
          <a:bodyPr wrap="square">
            <a:spAutoFit/>
          </a:bodyPr>
          <a:lstStyle/>
          <a:p>
            <a:pPr marL="457200" lvl="0" indent="-457200">
              <a:buFont typeface="Symbol" panose="05050102010706020507" pitchFamily="18" charset="2"/>
              <a:buChar char="©"/>
            </a:pPr>
            <a:r>
              <a:rPr lang="tr-TR" sz="2800" dirty="0"/>
              <a:t>Bebeğinizin/çocuğunuzun gelişim durumunu </a:t>
            </a:r>
            <a:r>
              <a:rPr lang="tr-TR" sz="2800" dirty="0" smtClean="0"/>
              <a:t>değerlendirme</a:t>
            </a:r>
          </a:p>
          <a:p>
            <a:pPr marL="457200" lvl="0" indent="-457200">
              <a:buFont typeface="Symbol" panose="05050102010706020507" pitchFamily="18" charset="2"/>
              <a:buChar char="©"/>
            </a:pPr>
            <a:endParaRPr lang="tr-TR" sz="2800" dirty="0"/>
          </a:p>
          <a:p>
            <a:pPr marL="457200" lvl="0" indent="-457200">
              <a:buFont typeface="Symbol" panose="05050102010706020507" pitchFamily="18" charset="2"/>
              <a:buChar char="©"/>
            </a:pPr>
            <a:endParaRPr lang="tr-TR" sz="2800" dirty="0" smtClean="0"/>
          </a:p>
          <a:p>
            <a:pPr marL="457200" lvl="0" indent="-457200">
              <a:buFont typeface="Symbol" panose="05050102010706020507" pitchFamily="18" charset="2"/>
              <a:buChar char="©"/>
            </a:pPr>
            <a:endParaRPr lang="tr-TR" sz="2800" dirty="0"/>
          </a:p>
          <a:p>
            <a:pPr marL="457200" lvl="0" indent="-457200">
              <a:buFont typeface="Symbol" panose="05050102010706020507" pitchFamily="18" charset="2"/>
              <a:buChar char="©"/>
            </a:pPr>
            <a:endParaRPr lang="tr-TR" sz="2800" dirty="0" smtClean="0"/>
          </a:p>
          <a:p>
            <a:pPr marL="457200" lvl="0" indent="-457200">
              <a:buFont typeface="Symbol" panose="05050102010706020507" pitchFamily="18" charset="2"/>
              <a:buChar char="©"/>
            </a:pPr>
            <a:endParaRPr lang="tr-TR" sz="2800" dirty="0"/>
          </a:p>
          <a:p>
            <a:pPr marL="457200" lvl="0" indent="-457200">
              <a:buFont typeface="Symbol" panose="05050102010706020507" pitchFamily="18" charset="2"/>
              <a:buChar char="©"/>
            </a:pPr>
            <a:endParaRPr lang="tr-TR" sz="2800" dirty="0"/>
          </a:p>
          <a:p>
            <a:pPr marL="457200" lvl="0" indent="-457200">
              <a:buFont typeface="Symbol" panose="05050102010706020507" pitchFamily="18" charset="2"/>
              <a:buChar char="©"/>
            </a:pPr>
            <a:endParaRPr lang="tr-TR" sz="2800" dirty="0" smtClean="0"/>
          </a:p>
          <a:p>
            <a:pPr marL="457200" lvl="0" indent="-457200">
              <a:buFont typeface="Symbol" panose="05050102010706020507" pitchFamily="18" charset="2"/>
              <a:buChar char="©"/>
            </a:pPr>
            <a:endParaRPr lang="tr-TR" sz="2800" dirty="0" smtClean="0"/>
          </a:p>
          <a:p>
            <a:pPr marL="457200" lvl="0" indent="-457200">
              <a:buFont typeface="Symbol" panose="05050102010706020507" pitchFamily="18" charset="2"/>
              <a:buChar char="©"/>
            </a:pPr>
            <a:endParaRPr lang="tr-TR" sz="2800" dirty="0"/>
          </a:p>
          <a:p>
            <a:pPr marL="457200" lvl="0" indent="-457200">
              <a:buFont typeface="Symbol" panose="05050102010706020507" pitchFamily="18" charset="2"/>
              <a:buChar char="©"/>
            </a:pPr>
            <a:r>
              <a:rPr lang="tr-TR" sz="2800" dirty="0" smtClean="0"/>
              <a:t>Çocuğunuzun </a:t>
            </a:r>
            <a:r>
              <a:rPr lang="tr-TR" sz="2800" dirty="0"/>
              <a:t>zihinsel, fiziksel, sosyal-duygusal ve konuşma becerilerinin yaşına uygun olup olmadığı </a:t>
            </a:r>
            <a:r>
              <a:rPr lang="tr-TR" sz="2800" dirty="0" smtClean="0"/>
              <a:t>konusu</a:t>
            </a:r>
          </a:p>
          <a:p>
            <a:pPr lvl="0"/>
            <a:endParaRPr lang="tr-TR" sz="800" dirty="0"/>
          </a:p>
          <a:p>
            <a:pPr marL="457200" lvl="0" indent="-457200">
              <a:buFont typeface="Symbol" panose="05050102010706020507" pitchFamily="18" charset="2"/>
              <a:buChar char="©"/>
            </a:pPr>
            <a:endParaRPr lang="tr-TR" sz="2800" dirty="0"/>
          </a:p>
        </p:txBody>
      </p:sp>
      <p:pic>
        <p:nvPicPr>
          <p:cNvPr id="8196" name="Picture 4" descr="çocuk sağlığı merkezinde çocuk gelişimc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99" y="2132856"/>
            <a:ext cx="7560840" cy="321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450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96139"/>
            <a:ext cx="8784976" cy="4216539"/>
          </a:xfrm>
          <a:prstGeom prst="rect">
            <a:avLst/>
          </a:prstGeom>
        </p:spPr>
        <p:txBody>
          <a:bodyPr wrap="square">
            <a:spAutoFit/>
          </a:bodyPr>
          <a:lstStyle/>
          <a:p>
            <a:pPr marL="457200" lvl="0" indent="-457200">
              <a:buFont typeface="Symbol" panose="05050102010706020507" pitchFamily="18" charset="2"/>
              <a:buChar char="©"/>
            </a:pPr>
            <a:r>
              <a:rPr lang="tr-TR" sz="2800" dirty="0" smtClean="0"/>
              <a:t>Yemek yememe, uyku,  oyun ve oyuncak seçimi konuları</a:t>
            </a:r>
          </a:p>
          <a:p>
            <a:pPr lvl="0"/>
            <a:endParaRPr lang="tr-TR" sz="800" dirty="0" smtClean="0"/>
          </a:p>
          <a:p>
            <a:pPr marL="457200" lvl="0" indent="-457200">
              <a:buFont typeface="Symbol" panose="05050102010706020507" pitchFamily="18" charset="2"/>
              <a:buChar char="©"/>
            </a:pPr>
            <a:r>
              <a:rPr lang="tr-TR" sz="2800" dirty="0" smtClean="0"/>
              <a:t>Televizyon, kitap, bilgisayar vb. konuların çocuklar üzerindeki etkisi ve çocuklara olumlu ya da olumsuz katkıları</a:t>
            </a:r>
          </a:p>
          <a:p>
            <a:pPr lvl="0"/>
            <a:endParaRPr lang="tr-TR" sz="800" dirty="0" smtClean="0"/>
          </a:p>
          <a:p>
            <a:pPr marL="457200" indent="-457200">
              <a:buFont typeface="Symbol" panose="05050102010706020507" pitchFamily="18" charset="2"/>
              <a:buChar char="©"/>
            </a:pPr>
            <a:r>
              <a:rPr lang="tr-TR" sz="2800" dirty="0" smtClean="0"/>
              <a:t>Çocuklardaki çeşitli davranış sorunlarının çözümü ve davranışların yapılanması (yalan söyleme, saldırganlık, mastürbasyon, alt </a:t>
            </a:r>
            <a:r>
              <a:rPr lang="tr-TR" sz="2800" dirty="0" err="1" smtClean="0"/>
              <a:t>ıslatma,dışkı</a:t>
            </a:r>
            <a:r>
              <a:rPr lang="tr-TR" sz="2800" dirty="0" smtClean="0"/>
              <a:t> kaçırma, dikkat eksikliği,  madde bağımlılığı,  inatlaşma, öfke kontrolü,  </a:t>
            </a:r>
            <a:r>
              <a:rPr lang="tr-TR" sz="2800" dirty="0" err="1" smtClean="0"/>
              <a:t>mutizm</a:t>
            </a:r>
            <a:r>
              <a:rPr lang="tr-TR" sz="2800" dirty="0" smtClean="0"/>
              <a:t>, uyku problemi, parmak emme, beslenme bozukluğu )</a:t>
            </a:r>
            <a:endParaRPr lang="tr-TR" sz="2800" dirty="0"/>
          </a:p>
        </p:txBody>
      </p:sp>
      <p:pic>
        <p:nvPicPr>
          <p:cNvPr id="14338" name="Picture 2" descr="çocuk sağlığı merkezinde çocuk gelişimc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1" y="4340919"/>
            <a:ext cx="7973697" cy="250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765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88640"/>
            <a:ext cx="9324528" cy="5139869"/>
          </a:xfrm>
          <a:prstGeom prst="rect">
            <a:avLst/>
          </a:prstGeom>
        </p:spPr>
        <p:txBody>
          <a:bodyPr wrap="square">
            <a:spAutoFit/>
          </a:bodyPr>
          <a:lstStyle/>
          <a:p>
            <a:pPr marL="457200" lvl="0" indent="-457200">
              <a:buFont typeface="Symbol" panose="05050102010706020507" pitchFamily="18" charset="2"/>
              <a:buChar char="©"/>
            </a:pPr>
            <a:r>
              <a:rPr lang="tr-TR" sz="2800" dirty="0"/>
              <a:t>Çocukları etkileyen olumsuz durumlar ve çözümler  (kuşak çatışması, ihmal istismar, okul </a:t>
            </a:r>
            <a:r>
              <a:rPr lang="tr-TR" sz="2800" dirty="0" smtClean="0"/>
              <a:t>fobisi</a:t>
            </a:r>
          </a:p>
          <a:p>
            <a:pPr marL="457200" lvl="0" indent="-457200">
              <a:buFont typeface="Symbol" panose="05050102010706020507" pitchFamily="18" charset="2"/>
              <a:buChar char="©"/>
            </a:pPr>
            <a:endParaRPr lang="tr-TR" sz="800" dirty="0"/>
          </a:p>
          <a:p>
            <a:pPr marL="457200" lvl="0" indent="-457200">
              <a:buFont typeface="Symbol" panose="05050102010706020507" pitchFamily="18" charset="2"/>
              <a:buChar char="©"/>
            </a:pPr>
            <a:r>
              <a:rPr lang="tr-TR" sz="2800" dirty="0"/>
              <a:t>Kardeşler arası ilişkileri düzenleme </a:t>
            </a:r>
            <a:endParaRPr lang="tr-TR" sz="2800" dirty="0" smtClean="0"/>
          </a:p>
          <a:p>
            <a:pPr marL="457200" lvl="0" indent="-457200">
              <a:buFont typeface="Symbol" panose="05050102010706020507" pitchFamily="18" charset="2"/>
              <a:buChar char="©"/>
            </a:pPr>
            <a:endParaRPr lang="tr-TR" sz="800" dirty="0"/>
          </a:p>
          <a:p>
            <a:pPr marL="457200" lvl="0" indent="-457200">
              <a:buFont typeface="Symbol" panose="05050102010706020507" pitchFamily="18" charset="2"/>
              <a:buChar char="©"/>
            </a:pPr>
            <a:r>
              <a:rPr lang="tr-TR" sz="2800" dirty="0"/>
              <a:t>Aile içi değişikliklerde çocuğa nasıl yaklaşılacağı  (boşanma, tek ebeveyn, ölüm, regresyon vb</a:t>
            </a:r>
            <a:r>
              <a:rPr lang="tr-TR" sz="2800" dirty="0" smtClean="0"/>
              <a:t>.)</a:t>
            </a:r>
          </a:p>
          <a:p>
            <a:pPr marL="457200" lvl="0" indent="-457200">
              <a:buFont typeface="Symbol" panose="05050102010706020507" pitchFamily="18" charset="2"/>
              <a:buChar char="©"/>
            </a:pPr>
            <a:endParaRPr lang="tr-TR" sz="800" dirty="0"/>
          </a:p>
          <a:p>
            <a:pPr marL="457200" lvl="0" indent="-457200">
              <a:buFont typeface="Symbol" panose="05050102010706020507" pitchFamily="18" charset="2"/>
              <a:buChar char="©"/>
            </a:pPr>
            <a:r>
              <a:rPr lang="tr-TR" sz="2800" dirty="0"/>
              <a:t>Anne-baba </a:t>
            </a:r>
            <a:r>
              <a:rPr lang="tr-TR" sz="2800" dirty="0" smtClean="0"/>
              <a:t>tutumları</a:t>
            </a:r>
          </a:p>
          <a:p>
            <a:pPr marL="457200" lvl="0" indent="-457200">
              <a:buFont typeface="Symbol" panose="05050102010706020507" pitchFamily="18" charset="2"/>
              <a:buChar char="©"/>
            </a:pPr>
            <a:endParaRPr lang="tr-TR" sz="800" dirty="0"/>
          </a:p>
          <a:p>
            <a:pPr marL="457200" lvl="0" indent="-457200">
              <a:buFont typeface="Symbol" panose="05050102010706020507" pitchFamily="18" charset="2"/>
              <a:buChar char="©"/>
            </a:pPr>
            <a:r>
              <a:rPr lang="tr-TR" sz="2800" dirty="0"/>
              <a:t>Anne-baba eğitimi ve aile </a:t>
            </a:r>
            <a:r>
              <a:rPr lang="tr-TR" sz="2800" dirty="0" smtClean="0"/>
              <a:t>danışmanlığı</a:t>
            </a:r>
          </a:p>
          <a:p>
            <a:pPr marL="457200" lvl="0" indent="-457200">
              <a:buFont typeface="Symbol" panose="05050102010706020507" pitchFamily="18" charset="2"/>
              <a:buChar char="©"/>
            </a:pPr>
            <a:endParaRPr lang="tr-TR" sz="800" dirty="0"/>
          </a:p>
          <a:p>
            <a:pPr marL="457200" lvl="0" indent="-457200">
              <a:buFont typeface="Symbol" panose="05050102010706020507" pitchFamily="18" charset="2"/>
              <a:buChar char="©"/>
            </a:pPr>
            <a:r>
              <a:rPr lang="tr-TR" sz="2800" dirty="0"/>
              <a:t>Televizyondaki çocuk kanallarında, çocuk tiyatrolarında, çocuk  yayınevlerinde, oyuncak üretimi konusunda </a:t>
            </a:r>
            <a:endParaRPr lang="tr-TR" sz="2800" dirty="0" smtClean="0"/>
          </a:p>
          <a:p>
            <a:pPr marL="457200" lvl="0" indent="-457200">
              <a:buFont typeface="Symbol" panose="05050102010706020507" pitchFamily="18" charset="2"/>
              <a:buChar char="©"/>
            </a:pPr>
            <a:endParaRPr lang="tr-TR" sz="800" dirty="0"/>
          </a:p>
          <a:p>
            <a:pPr marL="457200" lvl="0" indent="-457200">
              <a:buFont typeface="Symbol" panose="05050102010706020507" pitchFamily="18" charset="2"/>
              <a:buChar char="©"/>
            </a:pPr>
            <a:r>
              <a:rPr lang="tr-TR" sz="2800" dirty="0"/>
              <a:t> Engelli çocuk aileleri için özel eğitim desteği</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5255285"/>
            <a:ext cx="3672408" cy="1602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435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19488" y="260648"/>
            <a:ext cx="835696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base"/>
            <a:r>
              <a:rPr lang="tr-TR" sz="3200" b="1" dirty="0"/>
              <a:t>ÇOCUK GELİŞİMCİDE  ARANAN ÖZELLIKLER</a:t>
            </a:r>
            <a:endParaRPr lang="tr-TR" sz="3200" dirty="0"/>
          </a:p>
        </p:txBody>
      </p:sp>
      <p:sp>
        <p:nvSpPr>
          <p:cNvPr id="5" name="Dikdörtgen 4"/>
          <p:cNvSpPr/>
          <p:nvPr/>
        </p:nvSpPr>
        <p:spPr>
          <a:xfrm>
            <a:off x="179512" y="1025372"/>
            <a:ext cx="8964488" cy="5262979"/>
          </a:xfrm>
          <a:prstGeom prst="rect">
            <a:avLst/>
          </a:prstGeom>
        </p:spPr>
        <p:txBody>
          <a:bodyPr wrap="square">
            <a:spAutoFit/>
          </a:bodyPr>
          <a:lstStyle/>
          <a:p>
            <a:pPr marL="457200" indent="-457200" fontAlgn="base">
              <a:buBlip>
                <a:blip r:embed="rId2"/>
              </a:buBlip>
            </a:pPr>
            <a:r>
              <a:rPr lang="tr-TR" sz="2800" dirty="0" smtClean="0"/>
              <a:t>İ</a:t>
            </a:r>
            <a:r>
              <a:rPr lang="en-GB" sz="2800" dirty="0" smtClean="0"/>
              <a:t>ş</a:t>
            </a:r>
            <a:r>
              <a:rPr lang="tr-TR" sz="2800" dirty="0" smtClean="0"/>
              <a:t> ahlak</a:t>
            </a:r>
            <a:r>
              <a:rPr lang="en-GB" sz="2800" dirty="0" err="1" smtClean="0"/>
              <a:t>ı</a:t>
            </a:r>
            <a:r>
              <a:rPr lang="tr-TR" sz="2800" dirty="0" err="1" smtClean="0"/>
              <a:t>na</a:t>
            </a:r>
            <a:r>
              <a:rPr lang="tr-TR" sz="2800" dirty="0" smtClean="0"/>
              <a:t> </a:t>
            </a:r>
            <a:r>
              <a:rPr lang="tr-TR" sz="2800" dirty="0"/>
              <a:t>sahip, </a:t>
            </a:r>
            <a:endParaRPr lang="tr-TR" sz="2800" dirty="0" smtClean="0"/>
          </a:p>
          <a:p>
            <a:pPr marL="457200" indent="-457200" fontAlgn="base">
              <a:buBlip>
                <a:blip r:embed="rId2"/>
              </a:buBlip>
            </a:pPr>
            <a:r>
              <a:rPr lang="tr-TR" sz="2800" dirty="0" smtClean="0"/>
              <a:t>Türkçeyi </a:t>
            </a:r>
            <a:r>
              <a:rPr lang="tr-TR" sz="2800" dirty="0"/>
              <a:t>iyi </a:t>
            </a:r>
            <a:r>
              <a:rPr lang="tr-TR" sz="2800" dirty="0" smtClean="0"/>
              <a:t>konuşan, dil </a:t>
            </a:r>
            <a:r>
              <a:rPr lang="tr-TR" sz="2800" dirty="0"/>
              <a:t>bilgisi </a:t>
            </a:r>
            <a:r>
              <a:rPr lang="tr-TR" sz="2800" dirty="0" smtClean="0"/>
              <a:t>kurallar</a:t>
            </a:r>
            <a:r>
              <a:rPr lang="en-GB" sz="2800" dirty="0" err="1" smtClean="0"/>
              <a:t>ı</a:t>
            </a:r>
            <a:r>
              <a:rPr lang="tr-TR" sz="2800" dirty="0" smtClean="0"/>
              <a:t>n</a:t>
            </a:r>
            <a:r>
              <a:rPr lang="en-GB" sz="2800" dirty="0" err="1" smtClean="0"/>
              <a:t>ı</a:t>
            </a:r>
            <a:r>
              <a:rPr lang="tr-TR" sz="2800" dirty="0" smtClean="0"/>
              <a:t> bilen </a:t>
            </a:r>
            <a:endParaRPr lang="tr-TR" sz="2800" dirty="0"/>
          </a:p>
          <a:p>
            <a:pPr marL="457200" indent="-457200" fontAlgn="base">
              <a:buBlip>
                <a:blip r:embed="rId2"/>
              </a:buBlip>
            </a:pPr>
            <a:r>
              <a:rPr lang="tr-TR" sz="2800" dirty="0" smtClean="0"/>
              <a:t>Hoşgörülü </a:t>
            </a:r>
            <a:r>
              <a:rPr lang="tr-TR" sz="2800" dirty="0" smtClean="0"/>
              <a:t>ve </a:t>
            </a:r>
            <a:r>
              <a:rPr lang="tr-TR" sz="2800" dirty="0" smtClean="0"/>
              <a:t>sabırlı </a:t>
            </a:r>
            <a:r>
              <a:rPr lang="tr-TR" sz="2800" dirty="0" smtClean="0"/>
              <a:t>kimseler </a:t>
            </a:r>
            <a:r>
              <a:rPr lang="tr-TR" sz="2800" dirty="0" smtClean="0"/>
              <a:t>olmaları </a:t>
            </a:r>
            <a:r>
              <a:rPr lang="tr-TR" sz="2800" dirty="0" smtClean="0"/>
              <a:t>gerekir.</a:t>
            </a:r>
          </a:p>
          <a:p>
            <a:pPr marL="457200" indent="-457200" fontAlgn="base">
              <a:buBlip>
                <a:blip r:embed="rId2"/>
              </a:buBlip>
            </a:pPr>
            <a:r>
              <a:rPr lang="tr-TR" sz="2800" dirty="0" smtClean="0"/>
              <a:t>Pratik bir </a:t>
            </a:r>
            <a:r>
              <a:rPr lang="tr-TR" sz="2800" dirty="0" smtClean="0"/>
              <a:t>şekilde </a:t>
            </a:r>
            <a:r>
              <a:rPr lang="tr-TR" sz="2800" dirty="0" smtClean="0"/>
              <a:t>problemleri çözebilen, </a:t>
            </a:r>
          </a:p>
          <a:p>
            <a:pPr marL="457200" indent="-457200" fontAlgn="base">
              <a:buBlip>
                <a:blip r:embed="rId2"/>
              </a:buBlip>
            </a:pPr>
            <a:r>
              <a:rPr lang="tr-TR" sz="2800" dirty="0" smtClean="0"/>
              <a:t>El </a:t>
            </a:r>
            <a:r>
              <a:rPr lang="tr-TR" sz="2800" dirty="0"/>
              <a:t>ve </a:t>
            </a:r>
            <a:r>
              <a:rPr lang="tr-TR" sz="2800" dirty="0" smtClean="0"/>
              <a:t>parmaklarını ustalıkla </a:t>
            </a:r>
            <a:r>
              <a:rPr lang="tr-TR" sz="2800" dirty="0"/>
              <a:t>kullanabilen, </a:t>
            </a:r>
            <a:endParaRPr lang="tr-TR" sz="2800" dirty="0" smtClean="0"/>
          </a:p>
          <a:p>
            <a:pPr marL="457200" indent="-457200" fontAlgn="base">
              <a:buBlip>
                <a:blip r:embed="rId2"/>
              </a:buBlip>
            </a:pPr>
            <a:r>
              <a:rPr lang="tr-TR" sz="2800" dirty="0" smtClean="0"/>
              <a:t>Görgü </a:t>
            </a:r>
            <a:r>
              <a:rPr lang="tr-TR" sz="2800" dirty="0" smtClean="0"/>
              <a:t>kurallarını </a:t>
            </a:r>
            <a:r>
              <a:rPr lang="tr-TR" sz="2800" dirty="0" smtClean="0"/>
              <a:t>bilen ve uygulayan,</a:t>
            </a:r>
          </a:p>
          <a:p>
            <a:pPr marL="457200" indent="-457200" fontAlgn="base">
              <a:buBlip>
                <a:blip r:embed="rId2"/>
              </a:buBlip>
            </a:pPr>
            <a:r>
              <a:rPr lang="tr-TR" sz="2800" dirty="0" smtClean="0"/>
              <a:t>Fiziksel- ruhsal yönden </a:t>
            </a:r>
            <a:r>
              <a:rPr lang="tr-TR" sz="2800" dirty="0" smtClean="0"/>
              <a:t>sağlıklı </a:t>
            </a:r>
            <a:r>
              <a:rPr lang="tr-TR" sz="2800" dirty="0" smtClean="0"/>
              <a:t>olan, </a:t>
            </a:r>
          </a:p>
          <a:p>
            <a:pPr marL="457200" indent="-457200" fontAlgn="base">
              <a:buBlip>
                <a:blip r:embed="rId2"/>
              </a:buBlip>
            </a:pPr>
            <a:r>
              <a:rPr lang="tr-TR" sz="2800" dirty="0" smtClean="0"/>
              <a:t>Yaratıcı, araştırıcı </a:t>
            </a:r>
            <a:r>
              <a:rPr lang="tr-TR" sz="2800" dirty="0"/>
              <a:t>ve </a:t>
            </a:r>
            <a:r>
              <a:rPr lang="tr-TR" sz="2800" dirty="0" smtClean="0"/>
              <a:t>gelişime açık, </a:t>
            </a:r>
            <a:endParaRPr lang="tr-TR" sz="2800" dirty="0" smtClean="0"/>
          </a:p>
          <a:p>
            <a:pPr marL="457200" indent="-457200" fontAlgn="base">
              <a:buBlip>
                <a:blip r:embed="rId2"/>
              </a:buBlip>
            </a:pPr>
            <a:r>
              <a:rPr lang="tr-TR" sz="2800" dirty="0" smtClean="0"/>
              <a:t>İletişim </a:t>
            </a:r>
            <a:r>
              <a:rPr lang="tr-TR" sz="2800" dirty="0"/>
              <a:t>becerilerine sahip, </a:t>
            </a:r>
            <a:endParaRPr lang="tr-TR" sz="2800" dirty="0" smtClean="0"/>
          </a:p>
          <a:p>
            <a:pPr marL="457200" indent="-457200" fontAlgn="base">
              <a:buBlip>
                <a:blip r:embed="rId2"/>
              </a:buBlip>
            </a:pPr>
            <a:r>
              <a:rPr lang="tr-TR" sz="2800" dirty="0" smtClean="0"/>
              <a:t>Ekip </a:t>
            </a:r>
            <a:r>
              <a:rPr lang="tr-TR" sz="2800" dirty="0" smtClean="0"/>
              <a:t>çalışmasına </a:t>
            </a:r>
            <a:r>
              <a:rPr lang="tr-TR" sz="2800" dirty="0"/>
              <a:t>uygun, </a:t>
            </a:r>
            <a:endParaRPr lang="tr-TR" sz="2800" dirty="0" smtClean="0"/>
          </a:p>
          <a:p>
            <a:pPr marL="457200" indent="-457200" fontAlgn="base">
              <a:buBlip>
                <a:blip r:embed="rId2"/>
              </a:buBlip>
            </a:pPr>
            <a:r>
              <a:rPr lang="tr-TR" sz="2800" dirty="0" smtClean="0"/>
              <a:t>Planlı, </a:t>
            </a:r>
            <a:endParaRPr lang="tr-TR" sz="2800" dirty="0" smtClean="0"/>
          </a:p>
          <a:p>
            <a:pPr marL="457200" indent="-457200" fontAlgn="base">
              <a:buBlip>
                <a:blip r:embed="rId2"/>
              </a:buBlip>
            </a:pPr>
            <a:r>
              <a:rPr lang="tr-TR" sz="2800" dirty="0" smtClean="0"/>
              <a:t>Organizasyon </a:t>
            </a:r>
            <a:r>
              <a:rPr lang="tr-TR" sz="2800" dirty="0"/>
              <a:t>yapabilen, </a:t>
            </a:r>
            <a:endParaRPr lang="tr-TR" sz="2800" dirty="0" smtClean="0"/>
          </a:p>
        </p:txBody>
      </p:sp>
    </p:spTree>
    <p:extLst>
      <p:ext uri="{BB962C8B-B14F-4D97-AF65-F5344CB8AC3E}">
        <p14:creationId xmlns:p14="http://schemas.microsoft.com/office/powerpoint/2010/main" val="2425153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836712"/>
            <a:ext cx="9036496" cy="5509200"/>
          </a:xfrm>
          <a:prstGeom prst="rect">
            <a:avLst/>
          </a:prstGeom>
        </p:spPr>
        <p:txBody>
          <a:bodyPr wrap="square">
            <a:spAutoFit/>
          </a:bodyPr>
          <a:lstStyle/>
          <a:p>
            <a:pPr marL="457200" lvl="0" indent="-457200">
              <a:buFont typeface="Wingdings" panose="05000000000000000000" pitchFamily="2" charset="2"/>
              <a:buChar char="v"/>
            </a:pPr>
            <a:r>
              <a:rPr lang="tr-TR" sz="2800" dirty="0" smtClean="0"/>
              <a:t>Milli </a:t>
            </a:r>
            <a:r>
              <a:rPr lang="tr-TR" sz="2800" dirty="0"/>
              <a:t>Eğitim Bakanlığı’na bağlı özel ve resmi okulların okul öncesi eğitim </a:t>
            </a:r>
            <a:r>
              <a:rPr lang="tr-TR" sz="2800" dirty="0" smtClean="0"/>
              <a:t>merkezlerinde</a:t>
            </a:r>
            <a:r>
              <a:rPr lang="en-GB" sz="2800" dirty="0" smtClean="0"/>
              <a:t> </a:t>
            </a:r>
            <a:r>
              <a:rPr lang="tr-TR" sz="2800" dirty="0" smtClean="0"/>
              <a:t>ve </a:t>
            </a:r>
            <a:r>
              <a:rPr lang="tr-TR" sz="2800" dirty="0"/>
              <a:t>yüksek öğrenim mezunu olduktan sonra mesleki teknik liselerde</a:t>
            </a:r>
            <a:r>
              <a:rPr lang="tr-TR" sz="2800" dirty="0" smtClean="0"/>
              <a:t>,</a:t>
            </a:r>
          </a:p>
          <a:p>
            <a:pPr marL="457200" lvl="0" indent="-457200">
              <a:buFont typeface="Wingdings" panose="05000000000000000000" pitchFamily="2" charset="2"/>
              <a:buChar char="v"/>
            </a:pPr>
            <a:endParaRPr lang="tr-TR" sz="800" dirty="0"/>
          </a:p>
          <a:p>
            <a:pPr marL="457200" lvl="0" indent="-457200">
              <a:buFont typeface="Wingdings" panose="05000000000000000000" pitchFamily="2" charset="2"/>
              <a:buChar char="v"/>
            </a:pPr>
            <a:r>
              <a:rPr lang="tr-TR" sz="2800" dirty="0"/>
              <a:t>Anasınıflarında,</a:t>
            </a:r>
          </a:p>
          <a:p>
            <a:pPr marL="457200" lvl="0" indent="-457200">
              <a:buFont typeface="Wingdings" panose="05000000000000000000" pitchFamily="2" charset="2"/>
              <a:buChar char="v"/>
            </a:pPr>
            <a:r>
              <a:rPr lang="tr-TR" sz="2800" dirty="0"/>
              <a:t>Çocuk yuvaları ve kreşlerde çalışabilirim</a:t>
            </a:r>
            <a:r>
              <a:rPr lang="tr-TR" sz="2800" dirty="0" smtClean="0"/>
              <a:t>,</a:t>
            </a:r>
          </a:p>
          <a:p>
            <a:pPr marL="457200" lvl="0" indent="-457200">
              <a:buFont typeface="Wingdings" panose="05000000000000000000" pitchFamily="2" charset="2"/>
              <a:buChar char="v"/>
            </a:pPr>
            <a:endParaRPr lang="tr-TR" sz="2800" dirty="0"/>
          </a:p>
          <a:p>
            <a:pPr marL="457200" lvl="0" indent="-457200">
              <a:buFont typeface="Wingdings" panose="05000000000000000000" pitchFamily="2" charset="2"/>
              <a:buChar char="v"/>
            </a:pPr>
            <a:endParaRPr lang="tr-TR" sz="2800" dirty="0" smtClean="0"/>
          </a:p>
          <a:p>
            <a:pPr marL="457200" lvl="0" indent="-457200">
              <a:buFont typeface="Wingdings" panose="05000000000000000000" pitchFamily="2" charset="2"/>
              <a:buChar char="v"/>
            </a:pPr>
            <a:endParaRPr lang="tr-TR" sz="2800" dirty="0"/>
          </a:p>
          <a:p>
            <a:pPr marL="457200" lvl="0" indent="-457200">
              <a:buFont typeface="Wingdings" panose="05000000000000000000" pitchFamily="2" charset="2"/>
              <a:buChar char="v"/>
            </a:pPr>
            <a:endParaRPr lang="tr-TR" sz="2800" dirty="0" smtClean="0"/>
          </a:p>
          <a:p>
            <a:pPr marL="457200" lvl="0" indent="-457200">
              <a:buFont typeface="Wingdings" panose="05000000000000000000" pitchFamily="2" charset="2"/>
              <a:buChar char="v"/>
            </a:pPr>
            <a:endParaRPr lang="tr-TR" sz="2800" dirty="0"/>
          </a:p>
          <a:p>
            <a:pPr marL="457200" lvl="0" indent="-457200">
              <a:buFont typeface="Wingdings" panose="05000000000000000000" pitchFamily="2" charset="2"/>
              <a:buChar char="v"/>
            </a:pPr>
            <a:endParaRPr lang="tr-TR" sz="2800" dirty="0" smtClean="0"/>
          </a:p>
          <a:p>
            <a:pPr marL="457200" lvl="0" indent="-457200">
              <a:buFont typeface="Wingdings" panose="05000000000000000000" pitchFamily="2" charset="2"/>
              <a:buChar char="v"/>
            </a:pPr>
            <a:endParaRPr lang="tr-TR" sz="2800" dirty="0" smtClean="0"/>
          </a:p>
          <a:p>
            <a:pPr marL="457200" lvl="0" indent="-457200">
              <a:buFont typeface="Wingdings" panose="05000000000000000000" pitchFamily="2" charset="2"/>
              <a:buChar char="v"/>
            </a:pPr>
            <a:endParaRPr lang="tr-TR" sz="800" dirty="0"/>
          </a:p>
        </p:txBody>
      </p:sp>
      <p:sp>
        <p:nvSpPr>
          <p:cNvPr id="3" name="Dikdörtgen 2"/>
          <p:cNvSpPr/>
          <p:nvPr/>
        </p:nvSpPr>
        <p:spPr>
          <a:xfrm>
            <a:off x="107504" y="188640"/>
            <a:ext cx="8784976"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800" b="1" dirty="0" smtClean="0"/>
              <a:t>MEZUN OLDUKTAN SONRA NERELERDE ÇALIŞABİLİRİM?</a:t>
            </a:r>
            <a:endParaRPr lang="tr-TR" sz="2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442" y="3276600"/>
            <a:ext cx="57531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409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260648"/>
            <a:ext cx="8784976" cy="3416320"/>
          </a:xfrm>
          <a:prstGeom prst="rect">
            <a:avLst/>
          </a:prstGeom>
        </p:spPr>
        <p:txBody>
          <a:bodyPr wrap="square">
            <a:spAutoFit/>
          </a:bodyPr>
          <a:lstStyle/>
          <a:p>
            <a:pPr algn="ctr"/>
            <a:r>
              <a:rPr lang="tr-TR" b="1" dirty="0">
                <a:solidFill>
                  <a:srgbClr val="FFFF00"/>
                </a:solidFill>
                <a:latin typeface="Comic Sans MS" panose="030F0702030302020204" pitchFamily="66" charset="0"/>
              </a:rPr>
              <a:t> </a:t>
            </a:r>
            <a:r>
              <a:rPr lang="tr-TR" sz="7200" b="1" dirty="0">
                <a:solidFill>
                  <a:srgbClr val="FFFF00"/>
                </a:solidFill>
                <a:latin typeface="Comic Sans MS" panose="030F0702030302020204" pitchFamily="66" charset="0"/>
              </a:rPr>
              <a:t>ÇOCUK GELİŞİMİ </a:t>
            </a:r>
            <a:endParaRPr lang="tr-TR" sz="7200" b="1" dirty="0" smtClean="0">
              <a:solidFill>
                <a:srgbClr val="FFFF00"/>
              </a:solidFill>
              <a:latin typeface="Comic Sans MS" panose="030F0702030302020204" pitchFamily="66" charset="0"/>
            </a:endParaRPr>
          </a:p>
          <a:p>
            <a:pPr algn="ctr"/>
            <a:r>
              <a:rPr lang="tr-TR" sz="7200" b="1" dirty="0" smtClean="0">
                <a:solidFill>
                  <a:srgbClr val="FFFF00"/>
                </a:solidFill>
                <a:latin typeface="Comic Sans MS" panose="030F0702030302020204" pitchFamily="66" charset="0"/>
              </a:rPr>
              <a:t>VE </a:t>
            </a:r>
            <a:r>
              <a:rPr lang="tr-TR" sz="7200" b="1" dirty="0">
                <a:solidFill>
                  <a:srgbClr val="FFFF00"/>
                </a:solidFill>
                <a:latin typeface="Comic Sans MS" panose="030F0702030302020204" pitchFamily="66" charset="0"/>
              </a:rPr>
              <a:t>EĞİTİMİ </a:t>
            </a:r>
            <a:r>
              <a:rPr lang="tr-TR" sz="7200" b="1" dirty="0" smtClean="0">
                <a:solidFill>
                  <a:srgbClr val="FFFF00"/>
                </a:solidFill>
                <a:latin typeface="Comic Sans MS" panose="030F0702030302020204" pitchFamily="66" charset="0"/>
              </a:rPr>
              <a:t>ALANI</a:t>
            </a:r>
            <a:endParaRPr lang="tr-TR" sz="7200" dirty="0">
              <a:solidFill>
                <a:srgbClr val="FFFF00"/>
              </a:solidFill>
              <a:latin typeface="Comic Sans MS" panose="030F0702030302020204" pitchFamily="66" charset="0"/>
            </a:endParaRPr>
          </a:p>
        </p:txBody>
      </p:sp>
      <p:pic>
        <p:nvPicPr>
          <p:cNvPr id="1028" name="Picture 4" descr="çocuk gelişimi ve eğitimi alan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97592"/>
            <a:ext cx="6408712" cy="400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771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245" y="97061"/>
            <a:ext cx="8964488" cy="3539430"/>
          </a:xfrm>
          <a:prstGeom prst="rect">
            <a:avLst/>
          </a:prstGeom>
        </p:spPr>
        <p:txBody>
          <a:bodyPr wrap="square">
            <a:spAutoFit/>
          </a:bodyPr>
          <a:lstStyle/>
          <a:p>
            <a:pPr marL="457200" lvl="0" indent="-457200">
              <a:buFont typeface="Wingdings" panose="05000000000000000000" pitchFamily="2" charset="2"/>
              <a:buChar char="v"/>
            </a:pPr>
            <a:r>
              <a:rPr lang="tr-TR" sz="2800" dirty="0" smtClean="0"/>
              <a:t>Meslek lisesi mezun diplomamla(iş yeri açma belgesi ile) kreş ve anaokulu açabilirim,</a:t>
            </a:r>
          </a:p>
          <a:p>
            <a:pPr marL="457200" lvl="0" indent="-457200">
              <a:buFont typeface="Wingdings" panose="05000000000000000000" pitchFamily="2" charset="2"/>
              <a:buChar char="v"/>
            </a:pPr>
            <a:r>
              <a:rPr lang="tr-TR" sz="2800" dirty="0" smtClean="0"/>
              <a:t>Çocuk sağlığı merkezlerinde,</a:t>
            </a:r>
          </a:p>
          <a:p>
            <a:pPr marL="457200" lvl="0" indent="-457200">
              <a:buFont typeface="Wingdings" panose="05000000000000000000" pitchFamily="2" charset="2"/>
              <a:buChar char="v"/>
            </a:pPr>
            <a:r>
              <a:rPr lang="tr-TR" sz="2800" dirty="0" smtClean="0"/>
              <a:t>Hastanelerin çocuk servislerinde, çocuk kliniklerinin oyun odalarında,</a:t>
            </a:r>
          </a:p>
          <a:p>
            <a:pPr marL="457200" lvl="0" indent="-457200">
              <a:buFont typeface="Wingdings" panose="05000000000000000000" pitchFamily="2" charset="2"/>
              <a:buChar char="v"/>
            </a:pPr>
            <a:r>
              <a:rPr lang="tr-TR" sz="2800" dirty="0" smtClean="0"/>
              <a:t>Özel eğitim ve rehabilitasyon merkezlerinde çalışabilirim.</a:t>
            </a:r>
          </a:p>
          <a:p>
            <a:pPr marL="457200" indent="-457200">
              <a:buFont typeface="Wingdings" panose="05000000000000000000" pitchFamily="2" charset="2"/>
              <a:buChar char="v"/>
            </a:pPr>
            <a:r>
              <a:rPr lang="tr-TR" sz="2800" dirty="0" smtClean="0"/>
              <a:t>Aile ve Sosyal Politikalar Bakanlığına bağlı kurum ve kuruluşlarda çalışabilirim</a:t>
            </a:r>
            <a:endParaRPr lang="tr-TR" sz="2800" dirty="0"/>
          </a:p>
        </p:txBody>
      </p:sp>
      <p:pic>
        <p:nvPicPr>
          <p:cNvPr id="12298" name="Picture 10" descr="hastanede çocuk gelişimc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617797"/>
            <a:ext cx="60579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08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764704"/>
            <a:ext cx="8712968" cy="3539430"/>
          </a:xfrm>
          <a:prstGeom prst="rect">
            <a:avLst/>
          </a:prstGeom>
        </p:spPr>
        <p:txBody>
          <a:bodyPr wrap="square">
            <a:spAutoFit/>
          </a:bodyPr>
          <a:lstStyle/>
          <a:p>
            <a:endParaRPr lang="tr-TR" sz="2800" dirty="0" smtClean="0"/>
          </a:p>
          <a:p>
            <a:pPr algn="just"/>
            <a:r>
              <a:rPr lang="tr-TR" sz="2800" dirty="0"/>
              <a:t> </a:t>
            </a:r>
            <a:r>
              <a:rPr lang="tr-TR" sz="2800" dirty="0" smtClean="0"/>
              <a:t>    Meslek </a:t>
            </a:r>
            <a:r>
              <a:rPr lang="tr-TR" sz="2800" dirty="0"/>
              <a:t>Liselerinin </a:t>
            </a:r>
            <a:r>
              <a:rPr lang="tr-TR" sz="2800" u="sng" dirty="0"/>
              <a:t>"</a:t>
            </a:r>
            <a:r>
              <a:rPr lang="tr-TR" sz="2800" i="1" u="sng" dirty="0"/>
              <a:t>Çocuk Gelişimi ve Eğitimi</a:t>
            </a:r>
            <a:r>
              <a:rPr lang="tr-TR" sz="2800" u="sng" dirty="0"/>
              <a:t>"</a:t>
            </a:r>
            <a:r>
              <a:rPr lang="tr-TR" sz="2800" dirty="0"/>
              <a:t> alanından mezun olanlar, ÖSYM tarafından yapılan </a:t>
            </a:r>
            <a:r>
              <a:rPr lang="tr-TR" sz="2800" dirty="0" smtClean="0"/>
              <a:t>Yükseköğretim </a:t>
            </a:r>
            <a:r>
              <a:rPr lang="tr-TR" sz="2800" dirty="0"/>
              <a:t>Kurumları </a:t>
            </a:r>
            <a:r>
              <a:rPr lang="tr-TR" sz="2800" dirty="0" smtClean="0"/>
              <a:t>Sınav</a:t>
            </a:r>
            <a:r>
              <a:rPr lang="en-GB" sz="2800" dirty="0" err="1" smtClean="0"/>
              <a:t>larını</a:t>
            </a:r>
            <a:r>
              <a:rPr lang="en-GB" sz="2800" dirty="0" smtClean="0"/>
              <a:t> </a:t>
            </a:r>
            <a:r>
              <a:rPr lang="en-GB" sz="2800" dirty="0" err="1" smtClean="0"/>
              <a:t>girerek</a:t>
            </a:r>
            <a:r>
              <a:rPr lang="en-GB" sz="2800" dirty="0" smtClean="0"/>
              <a:t> </a:t>
            </a:r>
            <a:r>
              <a:rPr lang="en-GB" sz="2800" dirty="0" err="1" smtClean="0"/>
              <a:t>başarılı</a:t>
            </a:r>
            <a:r>
              <a:rPr lang="en-GB" sz="2800" dirty="0" smtClean="0"/>
              <a:t> </a:t>
            </a:r>
            <a:r>
              <a:rPr lang="en-GB" sz="2800" dirty="0" err="1" smtClean="0"/>
              <a:t>oldukları</a:t>
            </a:r>
            <a:r>
              <a:rPr lang="en-GB" sz="2800" dirty="0" smtClean="0"/>
              <a:t> </a:t>
            </a:r>
            <a:r>
              <a:rPr lang="en-GB" sz="2800" dirty="0" err="1" smtClean="0"/>
              <a:t>takdirde</a:t>
            </a:r>
            <a:r>
              <a:rPr lang="en-GB" sz="2800" dirty="0" smtClean="0"/>
              <a:t> </a:t>
            </a:r>
            <a:r>
              <a:rPr lang="tr-TR" sz="2800" dirty="0" smtClean="0"/>
              <a:t> kendi alanların</a:t>
            </a:r>
            <a:r>
              <a:rPr lang="en-GB" sz="2800" dirty="0" smtClean="0"/>
              <a:t>da </a:t>
            </a:r>
            <a:r>
              <a:rPr lang="tr-TR" sz="2800" dirty="0" smtClean="0"/>
              <a:t> </a:t>
            </a:r>
            <a:r>
              <a:rPr lang="tr-TR" sz="2800" dirty="0"/>
              <a:t>ön lisans programlarını tercih </a:t>
            </a:r>
            <a:r>
              <a:rPr lang="tr-TR" sz="2800" dirty="0" smtClean="0"/>
              <a:t>e</a:t>
            </a:r>
            <a:r>
              <a:rPr lang="en-GB" sz="2800" dirty="0" err="1" smtClean="0"/>
              <a:t>debilmektedirler</a:t>
            </a:r>
            <a:r>
              <a:rPr lang="en-GB" sz="2800" dirty="0" smtClean="0"/>
              <a:t>.</a:t>
            </a:r>
            <a:r>
              <a:rPr lang="tr-TR" sz="2800" dirty="0" smtClean="0"/>
              <a:t>.</a:t>
            </a:r>
            <a:endParaRPr lang="tr-TR" sz="2800" dirty="0" smtClean="0"/>
          </a:p>
          <a:p>
            <a:endParaRPr lang="tr-TR" sz="2800" dirty="0"/>
          </a:p>
          <a:p>
            <a:r>
              <a:rPr lang="tr-TR" sz="2800" dirty="0" smtClean="0"/>
              <a:t>    </a:t>
            </a:r>
            <a:endParaRPr lang="tr-TR" sz="2800" dirty="0"/>
          </a:p>
        </p:txBody>
      </p:sp>
      <p:sp>
        <p:nvSpPr>
          <p:cNvPr id="3" name="Dikdörtgen 2"/>
          <p:cNvSpPr/>
          <p:nvPr/>
        </p:nvSpPr>
        <p:spPr>
          <a:xfrm>
            <a:off x="207419" y="179929"/>
            <a:ext cx="8699012" cy="58477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3200" b="1" dirty="0" smtClean="0"/>
              <a:t>ÇOCUK GELİŞİMİ ALANI KARİYER OLANAKLARI</a:t>
            </a:r>
            <a:endParaRPr lang="tr-TR" sz="32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356992"/>
            <a:ext cx="684076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573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39552" y="908720"/>
            <a:ext cx="7272808" cy="4955203"/>
          </a:xfrm>
          <a:prstGeom prst="rect">
            <a:avLst/>
          </a:prstGeom>
        </p:spPr>
        <p:txBody>
          <a:bodyPr wrap="square">
            <a:spAutoFit/>
          </a:bodyPr>
          <a:lstStyle/>
          <a:p>
            <a:r>
              <a:rPr lang="tr-TR" sz="2800" dirty="0" smtClean="0"/>
              <a:t>LİSANS PROGRAMLARINDAN;</a:t>
            </a:r>
          </a:p>
          <a:p>
            <a:endParaRPr lang="tr-TR" sz="800" dirty="0" smtClean="0"/>
          </a:p>
          <a:p>
            <a:pPr marL="457200" indent="-457200">
              <a:buFont typeface="Symbol" panose="05050102010706020507" pitchFamily="18" charset="2"/>
              <a:buChar char="©"/>
            </a:pPr>
            <a:r>
              <a:rPr lang="tr-TR" sz="2800" dirty="0" smtClean="0"/>
              <a:t>Okul </a:t>
            </a:r>
            <a:r>
              <a:rPr lang="tr-TR" sz="2800" dirty="0"/>
              <a:t>Öncesi </a:t>
            </a:r>
            <a:r>
              <a:rPr lang="tr-TR" sz="2800" dirty="0" smtClean="0"/>
              <a:t>Öğretmenliği</a:t>
            </a:r>
          </a:p>
          <a:p>
            <a:pPr marL="457200" indent="-457200">
              <a:buFont typeface="Symbol" panose="05050102010706020507" pitchFamily="18" charset="2"/>
              <a:buChar char="©"/>
            </a:pPr>
            <a:r>
              <a:rPr lang="tr-TR" sz="2800" dirty="0" smtClean="0"/>
              <a:t>Okul </a:t>
            </a:r>
            <a:r>
              <a:rPr lang="tr-TR" sz="2800" dirty="0"/>
              <a:t>Öncesi Öğretmenliği (Açık </a:t>
            </a:r>
            <a:r>
              <a:rPr lang="tr-TR" sz="2800" dirty="0" smtClean="0"/>
              <a:t>Öğretim)</a:t>
            </a:r>
          </a:p>
          <a:p>
            <a:pPr marL="457200" indent="-457200">
              <a:buFont typeface="Symbol" panose="05050102010706020507" pitchFamily="18" charset="2"/>
              <a:buChar char="©"/>
            </a:pPr>
            <a:r>
              <a:rPr lang="tr-TR" sz="2800" dirty="0" smtClean="0"/>
              <a:t>Çocuk </a:t>
            </a:r>
            <a:r>
              <a:rPr lang="tr-TR" sz="2800" dirty="0"/>
              <a:t>Gelişimi ve Eğitimi </a:t>
            </a:r>
            <a:endParaRPr lang="tr-TR" sz="2800" dirty="0" smtClean="0"/>
          </a:p>
          <a:p>
            <a:pPr marL="457200" indent="-457200">
              <a:buFont typeface="Symbol" panose="05050102010706020507" pitchFamily="18" charset="2"/>
              <a:buChar char="©"/>
            </a:pPr>
            <a:r>
              <a:rPr lang="tr-TR" sz="2800" dirty="0" smtClean="0"/>
              <a:t>Görme </a:t>
            </a:r>
            <a:r>
              <a:rPr lang="tr-TR" sz="2800" dirty="0"/>
              <a:t>Engelliler </a:t>
            </a:r>
            <a:r>
              <a:rPr lang="tr-TR" sz="2800" dirty="0" smtClean="0"/>
              <a:t>Öğretmenliği</a:t>
            </a:r>
          </a:p>
          <a:p>
            <a:pPr marL="457200" indent="-457200">
              <a:buFont typeface="Symbol" panose="05050102010706020507" pitchFamily="18" charset="2"/>
              <a:buChar char="©"/>
            </a:pPr>
            <a:r>
              <a:rPr lang="tr-TR" sz="2800" dirty="0" smtClean="0"/>
              <a:t>İşitme </a:t>
            </a:r>
            <a:r>
              <a:rPr lang="tr-TR" sz="2800" dirty="0"/>
              <a:t>Engelliler </a:t>
            </a:r>
            <a:r>
              <a:rPr lang="tr-TR" sz="2800" dirty="0" smtClean="0"/>
              <a:t>Öğretmenliği</a:t>
            </a:r>
          </a:p>
          <a:p>
            <a:pPr marL="457200" indent="-457200">
              <a:buFont typeface="Symbol" panose="05050102010706020507" pitchFamily="18" charset="2"/>
              <a:buChar char="©"/>
            </a:pPr>
            <a:r>
              <a:rPr lang="tr-TR" sz="2800" dirty="0" smtClean="0"/>
              <a:t>Zihinsel </a:t>
            </a:r>
            <a:r>
              <a:rPr lang="tr-TR" sz="2800" dirty="0"/>
              <a:t>Engelliler </a:t>
            </a:r>
            <a:r>
              <a:rPr lang="tr-TR" sz="2800" dirty="0" smtClean="0"/>
              <a:t>Öğretmenliği</a:t>
            </a:r>
          </a:p>
          <a:p>
            <a:pPr marL="457200" indent="-457200">
              <a:buFont typeface="Symbol" panose="05050102010706020507" pitchFamily="18" charset="2"/>
              <a:buChar char="©"/>
            </a:pPr>
            <a:r>
              <a:rPr lang="tr-TR" sz="2800" dirty="0" smtClean="0"/>
              <a:t>Üstün </a:t>
            </a:r>
            <a:r>
              <a:rPr lang="tr-TR" sz="2800" dirty="0"/>
              <a:t>Zekalılar </a:t>
            </a:r>
            <a:r>
              <a:rPr lang="tr-TR" sz="2800" dirty="0" smtClean="0"/>
              <a:t>Öğretmenliği</a:t>
            </a:r>
          </a:p>
          <a:p>
            <a:pPr marL="457200" indent="-457200">
              <a:buFont typeface="Symbol" panose="05050102010706020507" pitchFamily="18" charset="2"/>
              <a:buChar char="©"/>
            </a:pPr>
            <a:r>
              <a:rPr lang="tr-TR" sz="2800" dirty="0" smtClean="0"/>
              <a:t>Sosyal </a:t>
            </a:r>
            <a:r>
              <a:rPr lang="tr-TR" sz="2800" dirty="0"/>
              <a:t>Hizmetler Yüksek </a:t>
            </a:r>
            <a:r>
              <a:rPr lang="tr-TR" sz="2800" dirty="0" smtClean="0"/>
              <a:t>Okulu</a:t>
            </a:r>
          </a:p>
          <a:p>
            <a:pPr marL="457200" indent="-457200">
              <a:buFont typeface="Symbol" panose="05050102010706020507" pitchFamily="18" charset="2"/>
              <a:buChar char="©"/>
            </a:pPr>
            <a:r>
              <a:rPr lang="tr-TR" sz="2800" dirty="0" smtClean="0"/>
              <a:t>Psikolojik danışmanlık ve rehberlik</a:t>
            </a:r>
            <a:r>
              <a:rPr lang="tr-TR" sz="2800" dirty="0"/>
              <a:t/>
            </a:r>
            <a:br>
              <a:rPr lang="tr-TR" sz="2800" dirty="0"/>
            </a:br>
            <a:endParaRPr lang="tr-TR" sz="2800" dirty="0"/>
          </a:p>
        </p:txBody>
      </p:sp>
    </p:spTree>
    <p:extLst>
      <p:ext uri="{BB962C8B-B14F-4D97-AF65-F5344CB8AC3E}">
        <p14:creationId xmlns:p14="http://schemas.microsoft.com/office/powerpoint/2010/main" val="330912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88640"/>
            <a:ext cx="8568952" cy="1938992"/>
          </a:xfrm>
          <a:prstGeom prst="rect">
            <a:avLst/>
          </a:prstGeom>
        </p:spPr>
        <p:txBody>
          <a:bodyPr wrap="square">
            <a:spAutoFit/>
          </a:bodyPr>
          <a:lstStyle/>
          <a:p>
            <a:pPr fontAlgn="base"/>
            <a:r>
              <a:rPr lang="en-GB" sz="2800" dirty="0" smtClean="0"/>
              <a:t>	</a:t>
            </a:r>
            <a:r>
              <a:rPr lang="tr-TR" sz="2800" dirty="0" smtClean="0"/>
              <a:t>Lisans </a:t>
            </a:r>
            <a:r>
              <a:rPr lang="tr-TR" sz="2800" dirty="0"/>
              <a:t>programını tamamlayan bireyler isterlerse üniversitede kalarak akademik kariyer de yapabilirler</a:t>
            </a:r>
            <a:r>
              <a:rPr lang="tr-TR" sz="2800" dirty="0" smtClean="0"/>
              <a:t>.</a:t>
            </a:r>
          </a:p>
          <a:p>
            <a:pPr fontAlgn="base"/>
            <a:endParaRPr lang="tr-TR" sz="800" dirty="0"/>
          </a:p>
          <a:p>
            <a:pPr fontAlgn="base"/>
            <a:r>
              <a:rPr lang="en-GB" sz="2800" dirty="0" smtClean="0"/>
              <a:t>	</a:t>
            </a:r>
            <a:r>
              <a:rPr lang="en-GB" sz="2800" dirty="0"/>
              <a:t>İ</a:t>
            </a:r>
            <a:r>
              <a:rPr lang="tr-TR" sz="2800" dirty="0" err="1" smtClean="0"/>
              <a:t>steyen</a:t>
            </a:r>
            <a:r>
              <a:rPr lang="tr-TR" sz="2800" dirty="0" smtClean="0"/>
              <a:t> e</a:t>
            </a:r>
            <a:r>
              <a:rPr lang="en-GB" sz="2800" dirty="0" smtClean="0"/>
              <a:t>ğ</a:t>
            </a:r>
            <a:r>
              <a:rPr lang="tr-TR" sz="2800" dirty="0" err="1" smtClean="0"/>
              <a:t>itimlerine</a:t>
            </a:r>
            <a:r>
              <a:rPr lang="tr-TR" sz="2800" dirty="0" smtClean="0"/>
              <a:t> </a:t>
            </a:r>
            <a:r>
              <a:rPr lang="tr-TR" sz="2800" dirty="0"/>
              <a:t>yüksek lisans düzeyinde de devam </a:t>
            </a:r>
            <a:r>
              <a:rPr lang="tr-TR" sz="2800" dirty="0" smtClean="0"/>
              <a:t>edebilirler</a:t>
            </a:r>
            <a:r>
              <a:rPr lang="en-GB" sz="2800" dirty="0" smtClean="0"/>
              <a:t>.</a:t>
            </a:r>
            <a:endParaRPr lang="tr-TR" sz="2800"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29" y="2670355"/>
            <a:ext cx="845645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481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0"/>
            <a:ext cx="8136904" cy="1323439"/>
          </a:xfrm>
          <a:prstGeom prst="rect">
            <a:avLst/>
          </a:prstGeom>
        </p:spPr>
        <p:txBody>
          <a:bodyPr wrap="square">
            <a:spAutoFit/>
          </a:bodyPr>
          <a:lstStyle/>
          <a:p>
            <a:r>
              <a:rPr lang="tr-TR" sz="4000" dirty="0" smtClean="0"/>
              <a:t>OKULUMUZ VE ETKİNLİKLERİMİZDEN </a:t>
            </a:r>
          </a:p>
          <a:p>
            <a:r>
              <a:rPr lang="tr-TR" sz="4000" dirty="0"/>
              <a:t> </a:t>
            </a:r>
            <a:r>
              <a:rPr lang="tr-TR" sz="4000" dirty="0" smtClean="0"/>
              <a:t>                       GÖRÜNTÜLER  </a:t>
            </a:r>
            <a:endParaRPr lang="tr-TR" sz="4000" dirty="0"/>
          </a:p>
        </p:txBody>
      </p:sp>
      <p:pic>
        <p:nvPicPr>
          <p:cNvPr id="1026" name="Picture 2" descr="http://torehankml.meb.k12.tr/meb_iys_dosyalar/26/01/967731/resimler/2020_01/13191809_c0488a45-39e2-4308-aad8-fd3d8221c2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236" y="1988840"/>
            <a:ext cx="5525535" cy="311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1447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orehankml.meb.k12.tr/meb_iys_dosyalar/26/01/967731/resimler/2019_12/31181441_660F7A0B-42D5-4590-9EFA-92FCCE4679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89874"/>
            <a:ext cx="6229708" cy="351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443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torehankml.meb.k12.tr/meb_iys_dosyalar/26/01/967731/resimler/2020_02/28213445_8F433D86-5646-474F-90B8-9396D06C90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6675666" cy="376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581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orehankml.meb.k12.tr/meb_iys_dosyalar/26/01/967731/resimler/2020_03/05100251_CF5DF908-8400-4BCC-B633-C6FE31107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24745"/>
            <a:ext cx="6664116" cy="376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165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95536" y="4365104"/>
            <a:ext cx="8136904" cy="212365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tr-TR" sz="6600" b="1" dirty="0" smtClean="0"/>
              <a:t>BİR ÇOCUK </a:t>
            </a:r>
            <a:r>
              <a:rPr lang="tr-TR" sz="6600" b="1" dirty="0" smtClean="0"/>
              <a:t>GELİŞİR</a:t>
            </a:r>
            <a:r>
              <a:rPr lang="en-GB" sz="6600" b="1" dirty="0" smtClean="0"/>
              <a:t>,</a:t>
            </a:r>
            <a:r>
              <a:rPr lang="tr-TR" sz="6600" b="1" dirty="0" smtClean="0"/>
              <a:t> </a:t>
            </a:r>
            <a:endParaRPr lang="tr-TR" sz="6600" b="1" dirty="0" smtClean="0"/>
          </a:p>
          <a:p>
            <a:pPr algn="ctr"/>
            <a:r>
              <a:rPr lang="tr-TR" sz="6600" b="1" dirty="0" smtClean="0"/>
              <a:t>DÜNYA DEĞİŞİR</a:t>
            </a:r>
            <a:endParaRPr lang="tr-TR" sz="6600" b="1" dirty="0"/>
          </a:p>
        </p:txBody>
      </p:sp>
      <p:pic>
        <p:nvPicPr>
          <p:cNvPr id="18434" name="Picture 2" descr="atatürk ve çocu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263" y="404664"/>
            <a:ext cx="626745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945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88640"/>
            <a:ext cx="7992888" cy="5693866"/>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a:t>
            </a:r>
          </a:p>
          <a:p>
            <a:endParaRPr lang="en-GB" sz="2800" dirty="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0-18 </a:t>
            </a:r>
            <a:r>
              <a:rPr lang="tr-TR" sz="2800" dirty="0">
                <a:latin typeface="Arial" panose="020B0604020202020204" pitchFamily="34" charset="0"/>
                <a:cs typeface="Arial" panose="020B0604020202020204" pitchFamily="34" charset="0"/>
              </a:rPr>
              <a:t>yaşlar arasındaki </a:t>
            </a:r>
            <a:endParaRPr lang="tr-TR" sz="2800" dirty="0" smtClean="0">
              <a:latin typeface="Arial" panose="020B0604020202020204" pitchFamily="34" charset="0"/>
              <a:cs typeface="Arial" panose="020B0604020202020204" pitchFamily="34" charset="0"/>
            </a:endParaRPr>
          </a:p>
          <a:p>
            <a:pPr algn="just"/>
            <a:r>
              <a:rPr lang="en-GB" sz="2800" dirty="0" smtClean="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Normal </a:t>
            </a:r>
            <a:r>
              <a:rPr lang="tr-TR" sz="2800" dirty="0">
                <a:latin typeface="Arial" panose="020B0604020202020204" pitchFamily="34" charset="0"/>
                <a:cs typeface="Arial" panose="020B0604020202020204" pitchFamily="34" charset="0"/>
              </a:rPr>
              <a:t>gelişim gösteren, </a:t>
            </a:r>
            <a:r>
              <a:rPr lang="tr-TR" sz="2800" dirty="0" smtClean="0">
                <a:latin typeface="Arial" panose="020B0604020202020204" pitchFamily="34" charset="0"/>
                <a:cs typeface="Arial" panose="020B0604020202020204" pitchFamily="34" charset="0"/>
              </a:rPr>
              <a:t>Engeli </a:t>
            </a:r>
            <a:r>
              <a:rPr lang="tr-TR" sz="2800" dirty="0">
                <a:latin typeface="Arial" panose="020B0604020202020204" pitchFamily="34" charset="0"/>
                <a:cs typeface="Arial" panose="020B0604020202020204" pitchFamily="34" charset="0"/>
              </a:rPr>
              <a:t>olan, korunmaya </a:t>
            </a:r>
            <a:r>
              <a:rPr lang="tr-TR" sz="2800" dirty="0" smtClean="0">
                <a:latin typeface="Arial" panose="020B0604020202020204" pitchFamily="34" charset="0"/>
                <a:cs typeface="Arial" panose="020B0604020202020204" pitchFamily="34" charset="0"/>
              </a:rPr>
              <a:t>muhtaç</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olan</a:t>
            </a:r>
            <a:r>
              <a:rPr lang="en-GB" sz="2800" dirty="0" smtClean="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ç</a:t>
            </a:r>
            <a:r>
              <a:rPr lang="tr-TR" sz="2800" dirty="0" smtClean="0">
                <a:latin typeface="Arial" panose="020B0604020202020204" pitchFamily="34" charset="0"/>
                <a:cs typeface="Arial" panose="020B0604020202020204" pitchFamily="34" charset="0"/>
              </a:rPr>
              <a:t>alışan</a:t>
            </a:r>
            <a:r>
              <a:rPr lang="tr-TR" sz="2800" dirty="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mülteci</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olan</a:t>
            </a:r>
            <a:r>
              <a:rPr lang="en-GB" sz="2800" dirty="0" smtClean="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suçlu çocuklar </a:t>
            </a:r>
            <a:r>
              <a:rPr lang="en-GB" sz="2800" dirty="0" err="1" smtClean="0">
                <a:latin typeface="Arial" panose="020B0604020202020204" pitchFamily="34" charset="0"/>
                <a:cs typeface="Arial" panose="020B0604020202020204" pitchFamily="34" charset="0"/>
              </a:rPr>
              <a:t>ve</a:t>
            </a:r>
            <a:r>
              <a:rPr lang="en-GB" sz="2800" dirty="0" smtClean="0">
                <a:latin typeface="Arial" panose="020B0604020202020204" pitchFamily="34" charset="0"/>
                <a:cs typeface="Arial" panose="020B0604020202020204" pitchFamily="34" charset="0"/>
              </a:rPr>
              <a:t> h</a:t>
            </a:r>
            <a:r>
              <a:rPr lang="tr-TR" sz="2800" dirty="0" err="1" smtClean="0">
                <a:latin typeface="Arial" panose="020B0604020202020204" pitchFamily="34" charset="0"/>
                <a:cs typeface="Arial" panose="020B0604020202020204" pitchFamily="34" charset="0"/>
              </a:rPr>
              <a:t>astanede</a:t>
            </a:r>
            <a:r>
              <a:rPr lang="tr-TR"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yatan </a:t>
            </a:r>
            <a:r>
              <a:rPr lang="tr-TR" sz="2800" dirty="0" smtClean="0">
                <a:latin typeface="Arial" panose="020B0604020202020204" pitchFamily="34" charset="0"/>
                <a:cs typeface="Arial" panose="020B0604020202020204" pitchFamily="34" charset="0"/>
              </a:rPr>
              <a:t>çocukların</a:t>
            </a:r>
          </a:p>
          <a:p>
            <a:endParaRPr lang="tr-TR" sz="2800" dirty="0">
              <a:latin typeface="Arial" panose="020B0604020202020204" pitchFamily="34" charset="0"/>
              <a:cs typeface="Arial" panose="020B0604020202020204" pitchFamily="34" charset="0"/>
            </a:endParaRPr>
          </a:p>
          <a:p>
            <a:endParaRPr lang="tr-TR" sz="2800" dirty="0" smtClean="0">
              <a:latin typeface="Arial" panose="020B0604020202020204" pitchFamily="34" charset="0"/>
              <a:cs typeface="Arial" panose="020B0604020202020204" pitchFamily="34" charset="0"/>
            </a:endParaRPr>
          </a:p>
          <a:p>
            <a:r>
              <a:rPr lang="tr-TR" sz="2800" dirty="0" smtClean="0">
                <a:latin typeface="Arial" panose="020B0604020202020204" pitchFamily="34" charset="0"/>
                <a:cs typeface="Arial" panose="020B0604020202020204" pitchFamily="34" charset="0"/>
              </a:rPr>
              <a:t>                                 </a:t>
            </a:r>
            <a:endParaRPr lang="en-GB" sz="2800" dirty="0" smtClean="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pPr algn="just"/>
            <a:r>
              <a:rPr lang="en-GB" sz="2800" dirty="0" smtClean="0">
                <a:latin typeface="Arial" panose="020B0604020202020204" pitchFamily="34" charset="0"/>
                <a:cs typeface="Arial" panose="020B0604020202020204" pitchFamily="34" charset="0"/>
              </a:rPr>
              <a:t>d</a:t>
            </a:r>
            <a:r>
              <a:rPr lang="tr-TR" sz="2800" dirty="0" err="1" smtClean="0">
                <a:latin typeface="Arial" panose="020B0604020202020204" pitchFamily="34" charset="0"/>
                <a:cs typeface="Arial" panose="020B0604020202020204" pitchFamily="34" charset="0"/>
              </a:rPr>
              <a:t>eğerlendirebilen</a:t>
            </a:r>
            <a:r>
              <a:rPr lang="en-GB" sz="2800" dirty="0" smtClean="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destekleme </a:t>
            </a:r>
            <a:r>
              <a:rPr lang="tr-TR" sz="2800" dirty="0">
                <a:latin typeface="Arial" panose="020B0604020202020204" pitchFamily="34" charset="0"/>
                <a:cs typeface="Arial" panose="020B0604020202020204" pitchFamily="34" charset="0"/>
              </a:rPr>
              <a:t>konusunda çocuğa, aileye, eğitimciye ve topluma hizmet sunan çocuk gelişimi uzmanı </a:t>
            </a:r>
            <a:r>
              <a:rPr lang="tr-TR" sz="2800" dirty="0" smtClean="0">
                <a:latin typeface="Arial" panose="020B0604020202020204" pitchFamily="34" charset="0"/>
                <a:cs typeface="Arial" panose="020B0604020202020204" pitchFamily="34" charset="0"/>
              </a:rPr>
              <a:t>yetiştirmektir</a:t>
            </a:r>
            <a:r>
              <a:rPr lang="en-GB" sz="2800" dirty="0" smtClean="0">
                <a:latin typeface="Arial" panose="020B0604020202020204" pitchFamily="34" charset="0"/>
                <a:cs typeface="Arial" panose="020B0604020202020204" pitchFamily="34" charset="0"/>
              </a:rPr>
              <a:t>…</a:t>
            </a:r>
            <a:endParaRPr lang="tr-TR" sz="2800" dirty="0">
              <a:latin typeface="Arial" panose="020B0604020202020204" pitchFamily="34" charset="0"/>
              <a:cs typeface="Arial" panose="020B0604020202020204" pitchFamily="34" charset="0"/>
            </a:endParaRPr>
          </a:p>
        </p:txBody>
      </p:sp>
      <p:sp>
        <p:nvSpPr>
          <p:cNvPr id="3" name="Dikdörtgen 2"/>
          <p:cNvSpPr/>
          <p:nvPr/>
        </p:nvSpPr>
        <p:spPr>
          <a:xfrm>
            <a:off x="539552" y="3035573"/>
            <a:ext cx="1548524" cy="523220"/>
          </a:xfrm>
          <a:prstGeom prst="rect">
            <a:avLst/>
          </a:prstGeom>
          <a:solidFill>
            <a:schemeClr val="accent2">
              <a:lumMod val="40000"/>
              <a:lumOff val="60000"/>
            </a:schemeClr>
          </a:solidFill>
        </p:spPr>
        <p:txBody>
          <a:bodyPr wrap="square">
            <a:spAutoFit/>
          </a:bodyPr>
          <a:lstStyle/>
          <a:p>
            <a:r>
              <a:rPr lang="tr-TR" dirty="0" smtClean="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zihinsel,</a:t>
            </a:r>
            <a:r>
              <a:rPr lang="tr-TR" dirty="0" smtClean="0">
                <a:latin typeface="Arial" panose="020B0604020202020204" pitchFamily="34" charset="0"/>
                <a:cs typeface="Arial" panose="020B0604020202020204" pitchFamily="34" charset="0"/>
              </a:rPr>
              <a:t> </a:t>
            </a:r>
            <a:endParaRPr lang="tr-TR" dirty="0"/>
          </a:p>
        </p:txBody>
      </p:sp>
      <p:sp>
        <p:nvSpPr>
          <p:cNvPr id="4" name="Dikdörtgen 3"/>
          <p:cNvSpPr/>
          <p:nvPr/>
        </p:nvSpPr>
        <p:spPr>
          <a:xfrm>
            <a:off x="3888992" y="3506386"/>
            <a:ext cx="647704" cy="523220"/>
          </a:xfrm>
          <a:prstGeom prst="rect">
            <a:avLst/>
          </a:prstGeom>
          <a:solidFill>
            <a:schemeClr val="bg1"/>
          </a:solidFill>
        </p:spPr>
        <p:txBody>
          <a:bodyPr wrap="square">
            <a:spAutoFit/>
          </a:bodyPr>
          <a:lstStyle/>
          <a:p>
            <a:r>
              <a:rPr lang="tr-TR" sz="2800" dirty="0" smtClean="0">
                <a:latin typeface="Arial" panose="020B0604020202020204" pitchFamily="34" charset="0"/>
                <a:cs typeface="Arial" panose="020B0604020202020204" pitchFamily="34" charset="0"/>
              </a:rPr>
              <a:t>dil,</a:t>
            </a:r>
            <a:endParaRPr lang="tr-TR" sz="2800" dirty="0"/>
          </a:p>
        </p:txBody>
      </p:sp>
      <p:sp>
        <p:nvSpPr>
          <p:cNvPr id="5" name="Dikdörtgen 4"/>
          <p:cNvSpPr/>
          <p:nvPr/>
        </p:nvSpPr>
        <p:spPr>
          <a:xfrm>
            <a:off x="2712561" y="2983166"/>
            <a:ext cx="1184363" cy="523220"/>
          </a:xfrm>
          <a:prstGeom prst="rect">
            <a:avLst/>
          </a:prstGeom>
          <a:solidFill>
            <a:schemeClr val="accent4">
              <a:lumMod val="60000"/>
              <a:lumOff val="40000"/>
            </a:schemeClr>
          </a:solidFill>
        </p:spPr>
        <p:txBody>
          <a:bodyPr wrap="none">
            <a:spAutoFit/>
          </a:bodyPr>
          <a:lstStyle/>
          <a:p>
            <a:r>
              <a:rPr lang="tr-TR" sz="2800" dirty="0" smtClean="0">
                <a:latin typeface="Arial" panose="020B0604020202020204" pitchFamily="34" charset="0"/>
                <a:cs typeface="Arial" panose="020B0604020202020204" pitchFamily="34" charset="0"/>
              </a:rPr>
              <a:t>motor,</a:t>
            </a:r>
            <a:endParaRPr lang="tr-TR" sz="2800" dirty="0"/>
          </a:p>
        </p:txBody>
      </p:sp>
      <p:sp>
        <p:nvSpPr>
          <p:cNvPr id="6" name="Dikdörtgen 5"/>
          <p:cNvSpPr/>
          <p:nvPr/>
        </p:nvSpPr>
        <p:spPr>
          <a:xfrm>
            <a:off x="1691680" y="3558793"/>
            <a:ext cx="1303562" cy="523220"/>
          </a:xfrm>
          <a:prstGeom prst="rect">
            <a:avLst/>
          </a:prstGeom>
          <a:solidFill>
            <a:srgbClr val="00B0F0"/>
          </a:solidFill>
        </p:spPr>
        <p:txBody>
          <a:bodyPr wrap="none">
            <a:spAutoFit/>
          </a:bodyPr>
          <a:lstStyle/>
          <a:p>
            <a:r>
              <a:rPr lang="tr-TR" sz="2800" dirty="0" smtClean="0">
                <a:latin typeface="Arial" panose="020B0604020202020204" pitchFamily="34" charset="0"/>
                <a:cs typeface="Arial" panose="020B0604020202020204" pitchFamily="34" charset="0"/>
              </a:rPr>
              <a:t>sosyal,</a:t>
            </a:r>
            <a:endParaRPr lang="tr-TR" sz="2800" dirty="0"/>
          </a:p>
        </p:txBody>
      </p:sp>
      <p:sp>
        <p:nvSpPr>
          <p:cNvPr id="7" name="Dikdörtgen 6"/>
          <p:cNvSpPr/>
          <p:nvPr/>
        </p:nvSpPr>
        <p:spPr>
          <a:xfrm>
            <a:off x="4536696" y="3820403"/>
            <a:ext cx="3706464" cy="523220"/>
          </a:xfrm>
          <a:prstGeom prst="rect">
            <a:avLst/>
          </a:prstGeom>
          <a:solidFill>
            <a:srgbClr val="FFFF66"/>
          </a:solidFill>
        </p:spPr>
        <p:txBody>
          <a:bodyPr wrap="none">
            <a:spAutoFit/>
          </a:bodyPr>
          <a:lstStyle/>
          <a:p>
            <a:r>
              <a:rPr lang="tr-TR" sz="2800" dirty="0" smtClean="0">
                <a:latin typeface="Arial" panose="020B0604020202020204" pitchFamily="34" charset="0"/>
                <a:cs typeface="Arial" panose="020B0604020202020204" pitchFamily="34" charset="0"/>
              </a:rPr>
              <a:t>duygusal gelişimlerini </a:t>
            </a:r>
            <a:endParaRPr lang="tr-TR" sz="2800" dirty="0"/>
          </a:p>
        </p:txBody>
      </p:sp>
      <p:sp>
        <p:nvSpPr>
          <p:cNvPr id="8" name="Dikdörtgen 7"/>
          <p:cNvSpPr/>
          <p:nvPr/>
        </p:nvSpPr>
        <p:spPr>
          <a:xfrm>
            <a:off x="4554933" y="2890343"/>
            <a:ext cx="3456384" cy="523220"/>
          </a:xfrm>
          <a:prstGeom prst="rect">
            <a:avLst/>
          </a:prstGeom>
          <a:solidFill>
            <a:schemeClr val="accent6">
              <a:lumMod val="60000"/>
              <a:lumOff val="40000"/>
            </a:schemeClr>
          </a:solidFill>
        </p:spPr>
        <p:txBody>
          <a:bodyPr wrap="square">
            <a:spAutoFit/>
          </a:bodyPr>
          <a:lstStyle/>
          <a:p>
            <a:r>
              <a:rPr lang="tr-TR" sz="2800" dirty="0" err="1" smtClean="0">
                <a:latin typeface="Arial" panose="020B0604020202020204" pitchFamily="34" charset="0"/>
                <a:cs typeface="Arial" panose="020B0604020202020204" pitchFamily="34" charset="0"/>
              </a:rPr>
              <a:t>özbakım</a:t>
            </a:r>
            <a:r>
              <a:rPr lang="tr-TR" sz="2800" dirty="0" smtClean="0">
                <a:latin typeface="Arial" panose="020B0604020202020204" pitchFamily="34" charset="0"/>
                <a:cs typeface="Arial" panose="020B0604020202020204" pitchFamily="34" charset="0"/>
              </a:rPr>
              <a:t> becerilerini </a:t>
            </a:r>
            <a:endParaRPr lang="tr-TR" sz="2800" dirty="0"/>
          </a:p>
        </p:txBody>
      </p:sp>
    </p:spTree>
    <p:extLst>
      <p:ext uri="{BB962C8B-B14F-4D97-AF65-F5344CB8AC3E}">
        <p14:creationId xmlns:p14="http://schemas.microsoft.com/office/powerpoint/2010/main" val="4062735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260648"/>
            <a:ext cx="8640960" cy="2246769"/>
          </a:xfrm>
          <a:prstGeom prst="rect">
            <a:avLst/>
          </a:prstGeom>
        </p:spPr>
        <p:txBody>
          <a:bodyPr wrap="square">
            <a:spAutoFit/>
          </a:bodyPr>
          <a:lstStyle/>
          <a:p>
            <a:pPr algn="ctr"/>
            <a:r>
              <a:rPr lang="tr-TR" sz="2800" dirty="0"/>
              <a:t>Erken çocukluk yılları (okul öncesi eğitim) çocuğun gelişiminin en hızlı olduğu dönemdir. Kadının çalışma hayatına atılması ve okul öncesi eğitimin öneminin giderek daha da anlaşılması nedeniyle alan hızla gelişmiş, bu da okul öncesi eğitim kurumlarına olan talebi arttırmıştır.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96952"/>
            <a:ext cx="640871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826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404664"/>
            <a:ext cx="8136904" cy="1815882"/>
          </a:xfrm>
          <a:prstGeom prst="rect">
            <a:avLst/>
          </a:prstGeom>
        </p:spPr>
        <p:txBody>
          <a:bodyPr wrap="square">
            <a:spAutoFit/>
          </a:bodyPr>
          <a:lstStyle/>
          <a:p>
            <a:pPr algn="ctr"/>
            <a:r>
              <a:rPr lang="tr-TR" sz="2800" dirty="0"/>
              <a:t>Bu kurumlarda görev alacak nitelikli ve iyi yetişmiş eleman ihtiyacı da gün geçtikçe önem kazanmaktadır. Alan Programının Eğitim Süresi, 9. Sınıftan sonra 3 Öğretim Yılı ile, Toplam 4 Yıldır</a:t>
            </a:r>
          </a:p>
        </p:txBody>
      </p:sp>
      <p:pic>
        <p:nvPicPr>
          <p:cNvPr id="5122" name="Picture 2" descr="http://torehankml.meb.k12.tr/meb_iys_dosyalar/26/01/967731/resimler/2020_03/28195246_1528B214-6130-4E0C-AF3A-300B8A723D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185" y="2636912"/>
            <a:ext cx="6047622" cy="3407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515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249676"/>
            <a:ext cx="4680520" cy="6186309"/>
          </a:xfrm>
          <a:prstGeom prst="rect">
            <a:avLst/>
          </a:prstGeom>
        </p:spPr>
        <p:txBody>
          <a:bodyPr wrap="square">
            <a:spAutoFit/>
          </a:bodyPr>
          <a:lstStyle/>
          <a:p>
            <a:pPr algn="ctr"/>
            <a:r>
              <a:rPr lang="tr-TR" sz="2800" b="1" dirty="0"/>
              <a:t>GİRİŞ </a:t>
            </a:r>
            <a:r>
              <a:rPr lang="tr-TR" sz="2800" b="1" dirty="0" smtClean="0"/>
              <a:t>KOŞULLARI</a:t>
            </a:r>
          </a:p>
          <a:p>
            <a:pPr algn="ctr"/>
            <a:endParaRPr lang="tr-TR" sz="2800" dirty="0"/>
          </a:p>
          <a:p>
            <a:pPr marL="457200" indent="-457200">
              <a:buFont typeface="Symbol" panose="05050102010706020507" pitchFamily="18" charset="2"/>
              <a:buChar char="©"/>
            </a:pPr>
            <a:r>
              <a:rPr lang="tr-TR" sz="2400" dirty="0" smtClean="0"/>
              <a:t>İlköğretimden mezun olduktan sonra;  istediğiniz liseyi tercih edebilmeniz için "mahallindeki </a:t>
            </a:r>
            <a:r>
              <a:rPr lang="tr-TR" sz="2400" dirty="0"/>
              <a:t>lise </a:t>
            </a:r>
            <a:r>
              <a:rPr lang="tr-TR" sz="2400" dirty="0" smtClean="0"/>
              <a:t>türlerinden tercih ekranınızda evinize </a:t>
            </a:r>
            <a:r>
              <a:rPr lang="tr-TR" sz="2400" dirty="0"/>
              <a:t>en yakın 9 tane okul seçeneği </a:t>
            </a:r>
            <a:r>
              <a:rPr lang="tr-TR" sz="2400" dirty="0" smtClean="0"/>
              <a:t>sunulacak « yapacağınız 5 tercih içinde okulumuza ilk tercihinizde yer vermeniz yeterli olacaktır.</a:t>
            </a:r>
          </a:p>
          <a:p>
            <a:pPr marL="457200" indent="-457200">
              <a:buFont typeface="Symbol" panose="05050102010706020507" pitchFamily="18" charset="2"/>
              <a:buChar char="©"/>
            </a:pPr>
            <a:endParaRPr lang="tr-TR" sz="2400" dirty="0"/>
          </a:p>
          <a:p>
            <a:pPr marL="457200" indent="-457200">
              <a:buFont typeface="Symbol" panose="05050102010706020507" pitchFamily="18" charset="2"/>
              <a:buChar char="©"/>
            </a:pPr>
            <a:r>
              <a:rPr lang="tr-TR" sz="2400" dirty="0" smtClean="0"/>
              <a:t>9</a:t>
            </a:r>
            <a:r>
              <a:rPr lang="tr-TR" sz="2400" dirty="0"/>
              <a:t>. sınıftan sonra alan tercih formunda alanı tercih etmek ve belirlenen kontenjan içerisine girme hakkı kazanabilmek</a:t>
            </a:r>
            <a:r>
              <a:rPr lang="tr-TR" sz="2800" dirty="0"/>
              <a:t>.</a:t>
            </a:r>
          </a:p>
        </p:txBody>
      </p:sp>
      <p:pic>
        <p:nvPicPr>
          <p:cNvPr id="6146" name="Picture 2" descr="http://torehankml.meb.k12.tr/meb_iys_dosyalar/26/01/967731/resimler/2020_03/28200027_13869361-66C3-4F51-969A-67F8CF9519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520" y="577486"/>
            <a:ext cx="3555583" cy="549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106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908720"/>
            <a:ext cx="8208912" cy="6401753"/>
          </a:xfrm>
          <a:prstGeom prst="rect">
            <a:avLst/>
          </a:prstGeom>
          <a:noFill/>
        </p:spPr>
        <p:txBody>
          <a:bodyPr wrap="square" rtlCol="0">
            <a:spAutoFit/>
          </a:bodyPr>
          <a:lstStyle/>
          <a:p>
            <a:r>
              <a:rPr lang="tr-TR" sz="2800" b="1" u="sng" dirty="0" smtClean="0">
                <a:solidFill>
                  <a:srgbClr val="C00000"/>
                </a:solidFill>
              </a:rPr>
              <a:t>10. SINIF</a:t>
            </a:r>
          </a:p>
          <a:p>
            <a:pPr marL="285750" indent="-285750">
              <a:buFont typeface="Arial" panose="020B0604020202020204" pitchFamily="34" charset="0"/>
              <a:buChar char="•"/>
            </a:pPr>
            <a:r>
              <a:rPr lang="tr-TR" sz="2800" dirty="0" smtClean="0"/>
              <a:t>Çocuk gelişimi  5 saat</a:t>
            </a:r>
          </a:p>
          <a:p>
            <a:pPr marL="285750" indent="-285750">
              <a:buFont typeface="Arial" panose="020B0604020202020204" pitchFamily="34" charset="0"/>
              <a:buChar char="•"/>
            </a:pPr>
            <a:r>
              <a:rPr lang="tr-TR" sz="2800" dirty="0" smtClean="0"/>
              <a:t>Çocuk ruh sağlığı 2 saat</a:t>
            </a:r>
          </a:p>
          <a:p>
            <a:pPr marL="285750" indent="-285750">
              <a:buFont typeface="Arial" panose="020B0604020202020204" pitchFamily="34" charset="0"/>
              <a:buChar char="•"/>
            </a:pPr>
            <a:r>
              <a:rPr lang="tr-TR" sz="2800" dirty="0" smtClean="0"/>
              <a:t>Anne çocuk sağlığı 3 saat</a:t>
            </a:r>
          </a:p>
          <a:p>
            <a:pPr marL="285750" indent="-285750">
              <a:buFont typeface="Arial" panose="020B0604020202020204" pitchFamily="34" charset="0"/>
              <a:buChar char="•"/>
            </a:pPr>
            <a:r>
              <a:rPr lang="tr-TR" sz="2800" dirty="0" smtClean="0"/>
              <a:t>Dramatik etkinlikler 2 saat</a:t>
            </a:r>
          </a:p>
          <a:p>
            <a:pPr marL="285750" indent="-285750">
              <a:buFont typeface="Arial" panose="020B0604020202020204" pitchFamily="34" charset="0"/>
              <a:buChar char="•"/>
            </a:pPr>
            <a:r>
              <a:rPr lang="tr-TR" sz="2800" dirty="0" smtClean="0"/>
              <a:t>Erken çocukluk ve özel eğitimde kurumlar 2 saat</a:t>
            </a:r>
          </a:p>
          <a:p>
            <a:r>
              <a:rPr lang="tr-TR" sz="2800" b="1" u="sng" dirty="0" smtClean="0">
                <a:solidFill>
                  <a:srgbClr val="C00000"/>
                </a:solidFill>
              </a:rPr>
              <a:t>11. SINIF</a:t>
            </a:r>
          </a:p>
          <a:p>
            <a:pPr marL="457200" indent="-457200">
              <a:buFont typeface="Arial" panose="020B0604020202020204" pitchFamily="34" charset="0"/>
              <a:buChar char="•"/>
            </a:pPr>
            <a:r>
              <a:rPr lang="tr-TR" sz="2800" dirty="0" smtClean="0"/>
              <a:t>Erken çocuklukta program 10 saat</a:t>
            </a:r>
          </a:p>
          <a:p>
            <a:pPr marL="457200" indent="-457200">
              <a:buFont typeface="Arial" panose="020B0604020202020204" pitchFamily="34" charset="0"/>
              <a:buChar char="•"/>
            </a:pPr>
            <a:r>
              <a:rPr lang="tr-TR" sz="2800" dirty="0" smtClean="0"/>
              <a:t>Oyun ve oyuncak yapımı    6 saat</a:t>
            </a:r>
          </a:p>
          <a:p>
            <a:pPr marL="457200" indent="-457200">
              <a:buFont typeface="Arial" panose="020B0604020202020204" pitchFamily="34" charset="0"/>
              <a:buChar char="•"/>
            </a:pPr>
            <a:r>
              <a:rPr lang="tr-TR" sz="2800" dirty="0" smtClean="0"/>
              <a:t>Yetersizlik türleri ve kaynaştırma </a:t>
            </a:r>
            <a:r>
              <a:rPr lang="tr-TR" sz="2800" dirty="0" smtClean="0"/>
              <a:t>6</a:t>
            </a:r>
            <a:r>
              <a:rPr lang="en-GB" sz="2800" dirty="0" smtClean="0"/>
              <a:t> </a:t>
            </a:r>
            <a:r>
              <a:rPr lang="tr-TR" sz="2800" dirty="0" smtClean="0"/>
              <a:t>saat</a:t>
            </a:r>
            <a:endParaRPr lang="tr-TR" sz="2800" dirty="0" smtClean="0"/>
          </a:p>
          <a:p>
            <a:r>
              <a:rPr lang="tr-TR" sz="2800" b="1" u="sng" dirty="0" smtClean="0">
                <a:solidFill>
                  <a:srgbClr val="C00000"/>
                </a:solidFill>
              </a:rPr>
              <a:t>12.SINIF</a:t>
            </a:r>
            <a:endParaRPr lang="tr-TR" sz="2800" b="1" u="sng" dirty="0">
              <a:solidFill>
                <a:srgbClr val="C00000"/>
              </a:solidFill>
            </a:endParaRPr>
          </a:p>
          <a:p>
            <a:pPr marL="457200" indent="-457200">
              <a:buFont typeface="Arial" panose="020B0604020202020204" pitchFamily="34" charset="0"/>
              <a:buChar char="•"/>
            </a:pPr>
            <a:r>
              <a:rPr lang="tr-TR" sz="2800" dirty="0" smtClean="0"/>
              <a:t>İletişim 2 saat</a:t>
            </a:r>
          </a:p>
          <a:p>
            <a:pPr marL="457200" indent="-457200">
              <a:buFont typeface="Arial" panose="020B0604020202020204" pitchFamily="34" charset="0"/>
              <a:buChar char="•"/>
            </a:pPr>
            <a:r>
              <a:rPr lang="tr-TR" sz="2800" dirty="0" smtClean="0"/>
              <a:t>Erken çocuklukta </a:t>
            </a:r>
            <a:r>
              <a:rPr lang="tr-TR" sz="2800" dirty="0" err="1" smtClean="0"/>
              <a:t>özbakım</a:t>
            </a:r>
            <a:r>
              <a:rPr lang="tr-TR" sz="2800" dirty="0" smtClean="0"/>
              <a:t> 2saat</a:t>
            </a:r>
          </a:p>
          <a:p>
            <a:endParaRPr lang="tr-TR" sz="2800" dirty="0" smtClean="0"/>
          </a:p>
          <a:p>
            <a:pPr marL="285750" indent="-285750">
              <a:buFont typeface="Arial" panose="020B0604020202020204" pitchFamily="34" charset="0"/>
              <a:buChar char="•"/>
            </a:pPr>
            <a:endParaRPr lang="tr-TR" dirty="0"/>
          </a:p>
        </p:txBody>
      </p:sp>
      <p:sp>
        <p:nvSpPr>
          <p:cNvPr id="3" name="Dikdörtgen 2"/>
          <p:cNvSpPr/>
          <p:nvPr/>
        </p:nvSpPr>
        <p:spPr>
          <a:xfrm>
            <a:off x="211898" y="260648"/>
            <a:ext cx="8608574" cy="523220"/>
          </a:xfrm>
          <a:prstGeom prst="rect">
            <a:avLst/>
          </a:prstGeom>
          <a:solidFill>
            <a:schemeClr val="accent2">
              <a:lumMod val="60000"/>
              <a:lumOff val="40000"/>
            </a:schemeClr>
          </a:solidFill>
        </p:spPr>
        <p:txBody>
          <a:bodyPr wrap="square">
            <a:spAutoFit/>
          </a:bodyPr>
          <a:lstStyle/>
          <a:p>
            <a:pPr algn="ctr"/>
            <a:r>
              <a:rPr lang="tr-TR" sz="2800" b="1" dirty="0" smtClean="0"/>
              <a:t>ÇOCUK GELİŞİMİ  ALANI MESLEK DERSLERİ</a:t>
            </a:r>
          </a:p>
        </p:txBody>
      </p:sp>
    </p:spTree>
    <p:extLst>
      <p:ext uri="{BB962C8B-B14F-4D97-AF65-F5344CB8AC3E}">
        <p14:creationId xmlns:p14="http://schemas.microsoft.com/office/powerpoint/2010/main" val="3489341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7299" y="196831"/>
            <a:ext cx="9324528" cy="1292662"/>
          </a:xfrm>
          <a:prstGeom prst="rect">
            <a:avLst/>
          </a:prstGeom>
          <a:noFill/>
        </p:spPr>
        <p:txBody>
          <a:bodyPr wrap="square" rtlCol="0">
            <a:spAutoFit/>
          </a:bodyPr>
          <a:lstStyle/>
          <a:p>
            <a:r>
              <a:rPr lang="tr-TR" sz="2600" dirty="0" smtClean="0"/>
              <a:t>10. Sınıfta derslerin çoğu teorik işlenmektedir.</a:t>
            </a:r>
          </a:p>
          <a:p>
            <a:r>
              <a:rPr lang="tr-TR" sz="2600" dirty="0" smtClean="0"/>
              <a:t>11. Sınıfta  dersler daha çok uygulamaya yönelik işlenmektedir.</a:t>
            </a:r>
          </a:p>
          <a:p>
            <a:r>
              <a:rPr lang="tr-TR" sz="2600" dirty="0" smtClean="0"/>
              <a:t>12. Sınıfta  beceri eğitimi dersi  için STAJ a gidilmektedir</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260" y="2112524"/>
            <a:ext cx="5472608" cy="4412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57299" y="1772816"/>
            <a:ext cx="3455508" cy="4401205"/>
          </a:xfrm>
          <a:prstGeom prst="rect">
            <a:avLst/>
          </a:prstGeom>
        </p:spPr>
        <p:txBody>
          <a:bodyPr wrap="square">
            <a:spAutoFit/>
          </a:bodyPr>
          <a:lstStyle/>
          <a:p>
            <a:r>
              <a:rPr lang="tr-TR" sz="2800" dirty="0" smtClean="0"/>
              <a:t>  Çocuk gelişimi etkinliklerinde</a:t>
            </a:r>
          </a:p>
          <a:p>
            <a:r>
              <a:rPr lang="tr-TR" sz="2800" dirty="0" smtClean="0"/>
              <a:t>fikir üretmek; bir ürün oluşturmak önem </a:t>
            </a:r>
            <a:r>
              <a:rPr lang="tr-TR" sz="2800" dirty="0" smtClean="0"/>
              <a:t>ta</a:t>
            </a:r>
            <a:r>
              <a:rPr lang="en-GB" sz="2800" dirty="0" smtClean="0"/>
              <a:t>ş</a:t>
            </a:r>
            <a:r>
              <a:rPr lang="tr-TR" sz="2800" dirty="0" err="1" smtClean="0"/>
              <a:t>ımaktadır</a:t>
            </a:r>
            <a:r>
              <a:rPr lang="tr-TR" sz="2800" dirty="0" smtClean="0"/>
              <a:t>.   </a:t>
            </a:r>
          </a:p>
          <a:p>
            <a:r>
              <a:rPr lang="tr-TR" sz="2800" dirty="0"/>
              <a:t> </a:t>
            </a:r>
            <a:r>
              <a:rPr lang="tr-TR" sz="2800" dirty="0" smtClean="0"/>
              <a:t>   Ve bunun için genellikle artık </a:t>
            </a:r>
            <a:r>
              <a:rPr lang="tr-TR" sz="2800" dirty="0" smtClean="0"/>
              <a:t>materyaller </a:t>
            </a:r>
            <a:endParaRPr lang="tr-TR" sz="2800" dirty="0" smtClean="0"/>
          </a:p>
          <a:p>
            <a:r>
              <a:rPr lang="tr-TR" sz="2800" dirty="0" smtClean="0"/>
              <a:t>kullanılmaktadır.</a:t>
            </a:r>
          </a:p>
          <a:p>
            <a:r>
              <a:rPr lang="tr-TR" sz="2800" dirty="0" smtClean="0"/>
              <a:t>   </a:t>
            </a:r>
            <a:endParaRPr lang="tr-TR" sz="2800" dirty="0"/>
          </a:p>
        </p:txBody>
      </p:sp>
    </p:spTree>
    <p:extLst>
      <p:ext uri="{BB962C8B-B14F-4D97-AF65-F5344CB8AC3E}">
        <p14:creationId xmlns:p14="http://schemas.microsoft.com/office/powerpoint/2010/main" val="1772207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781</Words>
  <Application>Microsoft Office PowerPoint</Application>
  <PresentationFormat>Ekran Gösterisi (4:3)</PresentationFormat>
  <Paragraphs>157</Paragraphs>
  <Slides>27</Slides>
  <Notes>0</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muhsin</dc:creator>
  <cp:lastModifiedBy>el'f</cp:lastModifiedBy>
  <cp:revision>31</cp:revision>
  <dcterms:created xsi:type="dcterms:W3CDTF">2017-04-10T11:37:41Z</dcterms:created>
  <dcterms:modified xsi:type="dcterms:W3CDTF">2020-05-23T13:52:29Z</dcterms:modified>
</cp:coreProperties>
</file>